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306" r:id="rId15"/>
    <p:sldId id="270" r:id="rId16"/>
    <p:sldId id="271" r:id="rId17"/>
    <p:sldId id="272" r:id="rId18"/>
    <p:sldId id="273" r:id="rId19"/>
    <p:sldId id="274" r:id="rId20"/>
    <p:sldId id="275" r:id="rId21"/>
    <p:sldId id="277" r:id="rId22"/>
    <p:sldId id="281"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7" r:id="rId46"/>
    <p:sldId id="308" r:id="rId47"/>
    <p:sldId id="309" r:id="rId48"/>
    <p:sldId id="310"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42" autoAdjust="0"/>
  </p:normalViewPr>
  <p:slideViewPr>
    <p:cSldViewPr snapToGrid="0" snapToObjects="1">
      <p:cViewPr varScale="1">
        <p:scale>
          <a:sx n="62" d="100"/>
          <a:sy n="62" d="100"/>
        </p:scale>
        <p:origin x="-125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EAF029-667F-ED40-BBA7-2DB0C6EB1D73}" type="datetimeFigureOut">
              <a:rPr lang="en-US" smtClean="0"/>
              <a:t>3/15/18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B2E778-742A-E548-986D-ADB9C5F2CA99}" type="slidenum">
              <a:rPr lang="en-US" smtClean="0"/>
              <a:t>‹#›</a:t>
            </a:fld>
            <a:endParaRPr lang="en-US"/>
          </a:p>
        </p:txBody>
      </p:sp>
    </p:spTree>
    <p:extLst>
      <p:ext uri="{BB962C8B-B14F-4D97-AF65-F5344CB8AC3E}">
        <p14:creationId xmlns:p14="http://schemas.microsoft.com/office/powerpoint/2010/main" val="22704486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ECEF59FD-25EB-B841-870A-8E23A42B19DD}" type="slidenum">
              <a:rPr lang="en-US" sz="1100"/>
              <a:pPr/>
              <a:t>1</a:t>
            </a:fld>
            <a:endParaRPr lang="en-US" sz="11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228246" indent="-228246"/>
            <a:endParaRPr lang="en-US">
              <a:latin typeface="Arial" charset="0"/>
              <a:ea typeface="MS PGothic"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16–18 Biological tethers. </a:t>
            </a:r>
            <a:r>
              <a:rPr lang="en-US" altLang="en-US">
                <a:ea typeface="MS PGothic" charset="-128"/>
              </a:rPr>
              <a:t>The cofactors lipoate, biotin, and the combination of </a:t>
            </a:r>
            <a:r>
              <a:rPr lang="el-GR" altLang="en-US">
                <a:ea typeface="MS PGothic" charset="-128"/>
              </a:rPr>
              <a:t>β</a:t>
            </a:r>
            <a:r>
              <a:rPr lang="en-US" altLang="en-US">
                <a:ea typeface="MS PGothic" charset="-128"/>
              </a:rPr>
              <a:t>-mercaptoethylamine and pantothenate form long, flexible arms (blue) on the enzymes to which they are covalently bound, acting as tethers that move intermediates from one active site to the next. The group shaded light red is in each case the point of attachment of the activated intermediate to the tether.</a:t>
            </a: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BCF3BDB7-4874-9046-BBA5-599E3D92E339}" type="slidenum">
              <a:rPr lang="en-US" altLang="en-US" sz="1200"/>
              <a:pPr/>
              <a:t>14</a:t>
            </a:fld>
            <a:endParaRPr lang="en-US" altLang="en-US" sz="1200"/>
          </a:p>
        </p:txBody>
      </p:sp>
    </p:spTree>
    <p:extLst>
      <p:ext uri="{BB962C8B-B14F-4D97-AF65-F5344CB8AC3E}">
        <p14:creationId xmlns:p14="http://schemas.microsoft.com/office/powerpoint/2010/main" val="340561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FC597689-C4FF-1B4E-83BB-BE5070D1A5E5}" type="slidenum">
              <a:rPr lang="en-US" sz="1100"/>
              <a:pPr/>
              <a:t>15</a:t>
            </a:fld>
            <a:endParaRPr lang="en-US" sz="1100"/>
          </a:p>
        </p:txBody>
      </p:sp>
      <p:sp>
        <p:nvSpPr>
          <p:cNvPr id="68611" name="Rectangle 2"/>
          <p:cNvSpPr>
            <a:spLocks noGrp="1" noRot="1" noChangeAspect="1" noChangeArrowheads="1" noTextEdit="1"/>
          </p:cNvSpPr>
          <p:nvPr>
            <p:ph type="sldImg"/>
          </p:nvPr>
        </p:nvSpPr>
        <p:spPr>
          <a:xfrm>
            <a:off x="1144588" y="685800"/>
            <a:ext cx="4570412" cy="3429000"/>
          </a:xfrm>
          <a:ln/>
        </p:spPr>
      </p:sp>
      <p:sp>
        <p:nvSpPr>
          <p:cNvPr id="68612"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16–6 Oxidative decarboxylation of pyruvate to acetyl-CoA by the PDH complex.</a:t>
            </a:r>
            <a:r>
              <a:rPr lang="en-US">
                <a:ea typeface="MS PGothic" charset="0"/>
              </a:rPr>
              <a:t> The fate of pyruvate is traced in red. In step </a:t>
            </a:r>
            <a:r>
              <a:rPr lang="en-US" b="1">
                <a:ea typeface="MS PGothic" charset="0"/>
              </a:rPr>
              <a:t>1</a:t>
            </a:r>
            <a:r>
              <a:rPr lang="en-US">
                <a:ea typeface="MS PGothic" charset="0"/>
              </a:rPr>
              <a:t> pyruvate reacts with the bound thiamine pyrophosphate (TPP) of pyruvate dehydrogenase (E</a:t>
            </a:r>
            <a:r>
              <a:rPr lang="en-US" baseline="-25000">
                <a:ea typeface="MS PGothic" charset="0"/>
              </a:rPr>
              <a:t>1</a:t>
            </a:r>
            <a:r>
              <a:rPr lang="en-US">
                <a:ea typeface="MS PGothic" charset="0"/>
              </a:rPr>
              <a:t>), undergoing decarboxylation to the hydroxyethyl derivative (see Fig. 14–15). Pyruvate dehydrogenase also carries out step </a:t>
            </a:r>
            <a:r>
              <a:rPr lang="en-US" b="1">
                <a:ea typeface="MS PGothic" charset="0"/>
              </a:rPr>
              <a:t>2</a:t>
            </a:r>
            <a:r>
              <a:rPr lang="en-US">
                <a:ea typeface="MS PGothic" charset="0"/>
              </a:rPr>
              <a:t>, the transfer of two electrons and the acetyl group from TPP to the oxidized form of the lipoyllysyl group of the core enzyme, dihydrolipoyl transacetylase (E</a:t>
            </a:r>
            <a:r>
              <a:rPr lang="en-US" baseline="-25000">
                <a:ea typeface="MS PGothic" charset="0"/>
              </a:rPr>
              <a:t>2</a:t>
            </a:r>
            <a:r>
              <a:rPr lang="en-US">
                <a:ea typeface="MS PGothic" charset="0"/>
              </a:rPr>
              <a:t>), to form the acetyl thioester of the reduced lipoyl group. Step </a:t>
            </a:r>
            <a:r>
              <a:rPr lang="en-US" b="1">
                <a:ea typeface="MS PGothic" charset="0"/>
              </a:rPr>
              <a:t>3</a:t>
            </a:r>
            <a:r>
              <a:rPr lang="en-US">
                <a:ea typeface="MS PGothic" charset="0"/>
              </a:rPr>
              <a:t> is a transesterification in which the —SH group of CoA replaces the —SH group of E</a:t>
            </a:r>
            <a:r>
              <a:rPr lang="en-US" baseline="-25000">
                <a:ea typeface="MS PGothic" charset="0"/>
              </a:rPr>
              <a:t>2</a:t>
            </a:r>
            <a:r>
              <a:rPr lang="en-US">
                <a:ea typeface="MS PGothic" charset="0"/>
              </a:rPr>
              <a:t> to yield acetyl-CoA and the fully reduced (dithiol) form of the lipoyl group. In step </a:t>
            </a:r>
            <a:r>
              <a:rPr lang="en-US" b="1">
                <a:ea typeface="MS PGothic" charset="0"/>
              </a:rPr>
              <a:t>4</a:t>
            </a:r>
            <a:r>
              <a:rPr lang="en-US">
                <a:ea typeface="MS PGothic" charset="0"/>
              </a:rPr>
              <a:t> dihydrolipoyl dehydrogenase (E</a:t>
            </a:r>
            <a:r>
              <a:rPr lang="en-US" baseline="-25000">
                <a:ea typeface="MS PGothic" charset="0"/>
              </a:rPr>
              <a:t>3</a:t>
            </a:r>
            <a:r>
              <a:rPr lang="en-US">
                <a:ea typeface="MS PGothic" charset="0"/>
              </a:rPr>
              <a:t>) promotes transfer of two hydrogen atoms from the reduced lipoyl groups of E</a:t>
            </a:r>
            <a:r>
              <a:rPr lang="en-US" baseline="-25000">
                <a:ea typeface="MS PGothic" charset="0"/>
              </a:rPr>
              <a:t>2</a:t>
            </a:r>
            <a:r>
              <a:rPr lang="en-US">
                <a:ea typeface="MS PGothic" charset="0"/>
              </a:rPr>
              <a:t> to the FAD prosthetic group of E</a:t>
            </a:r>
            <a:r>
              <a:rPr lang="en-US" baseline="-25000">
                <a:ea typeface="MS PGothic" charset="0"/>
              </a:rPr>
              <a:t>3</a:t>
            </a:r>
            <a:r>
              <a:rPr lang="en-US">
                <a:ea typeface="MS PGothic" charset="0"/>
              </a:rPr>
              <a:t>, restoring the oxidized form of the lipoyllysyl group of E</a:t>
            </a:r>
            <a:r>
              <a:rPr lang="en-US" baseline="-25000">
                <a:ea typeface="MS PGothic" charset="0"/>
              </a:rPr>
              <a:t>2</a:t>
            </a:r>
            <a:r>
              <a:rPr lang="en-US">
                <a:ea typeface="MS PGothic" charset="0"/>
              </a:rPr>
              <a:t>. In step </a:t>
            </a:r>
            <a:r>
              <a:rPr lang="en-US" b="1">
                <a:ea typeface="MS PGothic" charset="0"/>
              </a:rPr>
              <a:t>5</a:t>
            </a:r>
            <a:r>
              <a:rPr lang="en-US">
                <a:ea typeface="MS PGothic" charset="0"/>
              </a:rPr>
              <a:t> the reduced FADH</a:t>
            </a:r>
            <a:r>
              <a:rPr lang="en-US" baseline="-25000">
                <a:ea typeface="MS PGothic" charset="0"/>
              </a:rPr>
              <a:t>2</a:t>
            </a:r>
            <a:r>
              <a:rPr lang="en-US">
                <a:ea typeface="MS PGothic" charset="0"/>
              </a:rPr>
              <a:t> of E</a:t>
            </a:r>
            <a:r>
              <a:rPr lang="en-US" baseline="-25000">
                <a:ea typeface="MS PGothic" charset="0"/>
              </a:rPr>
              <a:t>3</a:t>
            </a:r>
            <a:r>
              <a:rPr lang="en-US">
                <a:ea typeface="MS PGothic" charset="0"/>
              </a:rPr>
              <a:t> transfers a hydride ion to NAD</a:t>
            </a:r>
            <a:r>
              <a:rPr lang="en-US" baseline="30000">
                <a:ea typeface="MS PGothic" charset="0"/>
              </a:rPr>
              <a:t>+</a:t>
            </a:r>
            <a:r>
              <a:rPr lang="en-US">
                <a:ea typeface="MS PGothic" charset="0"/>
              </a:rPr>
              <a:t>, forming NADH. The enzyme complex is now ready for another catalytic cycle. (Subunit colors correspond to those in Fig. 16–5b.)</a:t>
            </a:r>
            <a:endParaRPr lang="en-US">
              <a:latin typeface="Arial" charset="0"/>
              <a:ea typeface="MS PGothic"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6440FD8A-DC9C-D74A-9CD8-0C80D644003D}" type="slidenum">
              <a:rPr lang="en-US" sz="1100"/>
              <a:pPr/>
              <a:t>17</a:t>
            </a:fld>
            <a:endParaRPr lang="en-US" sz="1100"/>
          </a:p>
        </p:txBody>
      </p:sp>
      <p:sp>
        <p:nvSpPr>
          <p:cNvPr id="69635" name="Rectangle 2"/>
          <p:cNvSpPr>
            <a:spLocks noGrp="1" noRot="1" noChangeAspect="1" noChangeArrowheads="1" noTextEdit="1"/>
          </p:cNvSpPr>
          <p:nvPr>
            <p:ph type="sldImg"/>
          </p:nvPr>
        </p:nvSpPr>
        <p:spPr>
          <a:xfrm>
            <a:off x="1144588" y="685800"/>
            <a:ext cx="4570412" cy="3429000"/>
          </a:xfrm>
          <a:ln/>
        </p:spPr>
      </p:sp>
      <p:sp>
        <p:nvSpPr>
          <p:cNvPr id="69636"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16–7 Reactions of the citric acid cycle. </a:t>
            </a:r>
            <a:r>
              <a:rPr lang="en-US">
                <a:ea typeface="MS PGothic" charset="0"/>
              </a:rPr>
              <a:t>The carbon atoms shaded in pink are those derived from the acetate of acetyl-CoA in the first turn of the cycle; these are </a:t>
            </a:r>
            <a:r>
              <a:rPr lang="en-US" i="1">
                <a:ea typeface="MS PGothic" charset="0"/>
              </a:rPr>
              <a:t>not </a:t>
            </a:r>
            <a:r>
              <a:rPr lang="en-US">
                <a:ea typeface="MS PGothic" charset="0"/>
              </a:rPr>
              <a:t>the carbons released as CO</a:t>
            </a:r>
            <a:r>
              <a:rPr lang="en-US" baseline="-25000">
                <a:ea typeface="MS PGothic" charset="0"/>
              </a:rPr>
              <a:t>2</a:t>
            </a:r>
            <a:r>
              <a:rPr lang="en-US">
                <a:ea typeface="MS PGothic" charset="0"/>
              </a:rPr>
              <a:t> in the first turn. Note that in succinate and fumarate, the two-carbon group derived from acetate can no longer be specifically denoted; because succinate and fumarate are symmetric molecules, C-1 and C-2 are indistinguishable from C-4 and C-3. The number beside each reaction step corresponds to a numbered heading on pages xxx–xxx). The red arrows show where energy is conserved by electron transfer to FAD or NAD</a:t>
            </a:r>
            <a:r>
              <a:rPr lang="en-US" baseline="30000">
                <a:ea typeface="MS PGothic" charset="0"/>
              </a:rPr>
              <a:t>+</a:t>
            </a:r>
            <a:r>
              <a:rPr lang="en-US">
                <a:ea typeface="MS PGothic" charset="0"/>
              </a:rPr>
              <a:t>, forming FADH</a:t>
            </a:r>
            <a:r>
              <a:rPr lang="en-US" baseline="-25000">
                <a:ea typeface="MS PGothic" charset="0"/>
              </a:rPr>
              <a:t>2</a:t>
            </a:r>
            <a:r>
              <a:rPr lang="en-US">
                <a:ea typeface="MS PGothic" charset="0"/>
              </a:rPr>
              <a:t> or NADH + H</a:t>
            </a:r>
            <a:r>
              <a:rPr lang="en-US" baseline="30000">
                <a:ea typeface="MS PGothic" charset="0"/>
              </a:rPr>
              <a:t>+</a:t>
            </a:r>
            <a:r>
              <a:rPr lang="en-US">
                <a:ea typeface="MS PGothic" charset="0"/>
              </a:rPr>
              <a:t>. Steps </a:t>
            </a:r>
            <a:r>
              <a:rPr lang="en-US" b="1">
                <a:ea typeface="MS PGothic" charset="0"/>
              </a:rPr>
              <a:t>1</a:t>
            </a:r>
            <a:r>
              <a:rPr lang="en-US">
                <a:ea typeface="MS PGothic" charset="0"/>
              </a:rPr>
              <a:t>, </a:t>
            </a:r>
            <a:r>
              <a:rPr lang="en-US" b="1">
                <a:ea typeface="MS PGothic" charset="0"/>
              </a:rPr>
              <a:t>3</a:t>
            </a:r>
            <a:r>
              <a:rPr lang="en-US">
                <a:ea typeface="MS PGothic" charset="0"/>
              </a:rPr>
              <a:t>, and </a:t>
            </a:r>
            <a:r>
              <a:rPr lang="en-US" b="1">
                <a:ea typeface="MS PGothic" charset="0"/>
              </a:rPr>
              <a:t>4</a:t>
            </a:r>
            <a:r>
              <a:rPr lang="en-US">
                <a:ea typeface="MS PGothic" charset="0"/>
              </a:rPr>
              <a:t> are essentially irreversible in the cell; all other steps are reversible. The nucleoside triphosphate product of step </a:t>
            </a:r>
            <a:r>
              <a:rPr lang="en-US" b="1">
                <a:ea typeface="MS PGothic" charset="0"/>
              </a:rPr>
              <a:t>5</a:t>
            </a:r>
            <a:r>
              <a:rPr lang="en-US">
                <a:ea typeface="MS PGothic" charset="0"/>
              </a:rPr>
              <a:t> may be either ATP or GTP, depending on which succinyl-CoA synthetase isozyme is the catalyst. </a:t>
            </a:r>
            <a:endParaRPr lang="en-US">
              <a:latin typeface="Arial" charset="0"/>
              <a:ea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4F535457-5261-D846-B3CD-9F65E200A1A8}" type="slidenum">
              <a:rPr lang="en-US" sz="1100"/>
              <a:pPr/>
              <a:t>19</a:t>
            </a:fld>
            <a:endParaRPr lang="en-US" sz="1100"/>
          </a:p>
        </p:txBody>
      </p:sp>
      <p:sp>
        <p:nvSpPr>
          <p:cNvPr id="70659" name="Rectangle 2"/>
          <p:cNvSpPr>
            <a:spLocks noGrp="1" noRot="1" noChangeAspect="1" noChangeArrowheads="1" noTextEdit="1"/>
          </p:cNvSpPr>
          <p:nvPr>
            <p:ph type="sldImg"/>
          </p:nvPr>
        </p:nvSpPr>
        <p:spPr>
          <a:xfrm>
            <a:off x="1178719" y="686405"/>
            <a:ext cx="4500563" cy="3429000"/>
          </a:xfrm>
          <a:ln/>
        </p:spPr>
      </p:sp>
      <p:sp>
        <p:nvSpPr>
          <p:cNvPr id="70660"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45AF60DE-FACF-AE44-8AAB-A8EBC857D78F}" type="slidenum">
              <a:rPr lang="en-US" sz="1100"/>
              <a:pPr/>
              <a:t>20</a:t>
            </a:fld>
            <a:endParaRPr lang="en-US" sz="1100"/>
          </a:p>
        </p:txBody>
      </p:sp>
      <p:sp>
        <p:nvSpPr>
          <p:cNvPr id="71683" name="Rectangle 2"/>
          <p:cNvSpPr>
            <a:spLocks noGrp="1" noRot="1" noChangeAspect="1" noChangeArrowheads="1" noTextEdit="1"/>
          </p:cNvSpPr>
          <p:nvPr>
            <p:ph type="sldImg"/>
          </p:nvPr>
        </p:nvSpPr>
        <p:spPr>
          <a:xfrm>
            <a:off x="1144588" y="685800"/>
            <a:ext cx="4570412" cy="3429000"/>
          </a:xfrm>
          <a:solidFill>
            <a:srgbClr val="FFFFFF"/>
          </a:solidFill>
          <a:ln/>
        </p:spPr>
      </p:sp>
      <p:sp>
        <p:nvSpPr>
          <p:cNvPr id="71684" name="Rectangle 3"/>
          <p:cNvSpPr>
            <a:spLocks noGrp="1" noChangeArrowheads="1"/>
          </p:cNvSpPr>
          <p:nvPr>
            <p:ph type="body" idx="1"/>
          </p:nvPr>
        </p:nvSpPr>
        <p:spPr>
          <a:xfrm>
            <a:off x="913805" y="4343704"/>
            <a:ext cx="5030391" cy="4113892"/>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F9389428-05C2-CC4F-BED6-142D9494E251}" type="slidenum">
              <a:rPr lang="en-US" sz="1100"/>
              <a:pPr/>
              <a:t>21</a:t>
            </a:fld>
            <a:endParaRPr lang="en-US" sz="1100"/>
          </a:p>
        </p:txBody>
      </p:sp>
      <p:sp>
        <p:nvSpPr>
          <p:cNvPr id="72707" name="Rectangle 2"/>
          <p:cNvSpPr>
            <a:spLocks noGrp="1" noRot="1" noChangeAspect="1" noChangeArrowheads="1" noTextEdit="1"/>
          </p:cNvSpPr>
          <p:nvPr>
            <p:ph type="sldImg"/>
          </p:nvPr>
        </p:nvSpPr>
        <p:spPr>
          <a:xfrm>
            <a:off x="1144588" y="685800"/>
            <a:ext cx="4570412" cy="3429000"/>
          </a:xfrm>
          <a:ln/>
        </p:spPr>
      </p:sp>
      <p:sp>
        <p:nvSpPr>
          <p:cNvPr id="72708"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16–8 Structure of citrate synthase. </a:t>
            </a:r>
            <a:r>
              <a:rPr lang="en-US">
                <a:ea typeface="MS PGothic" charset="0"/>
              </a:rPr>
              <a:t>The flexible domain of each subunit undergoes a large conformational change on binding oxaloacetate, creating a binding site for acetyl-CoA. (a) Open form of the enzyme alone (PDB ID 5CSC); (b) closed form with bound oxaloacetate and a stable analog of acetyl-CoA (carboxymethyl-CoA) (derived from PDB ID 5CTS). In these representations one subunit is colored tan and one green.</a:t>
            </a:r>
            <a:endParaRPr lang="en-US">
              <a:latin typeface="Arial" charset="0"/>
              <a:ea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281C0000-EE67-B444-8BBB-6BC7AB957E2A}" type="slidenum">
              <a:rPr lang="en-US" sz="1100"/>
              <a:pPr/>
              <a:t>22</a:t>
            </a:fld>
            <a:endParaRPr lang="en-US" sz="1100"/>
          </a:p>
        </p:txBody>
      </p:sp>
      <p:sp>
        <p:nvSpPr>
          <p:cNvPr id="76803" name="Rectangle 2"/>
          <p:cNvSpPr>
            <a:spLocks noGrp="1" noRot="1" noChangeAspect="1" noChangeArrowheads="1" noTextEdit="1"/>
          </p:cNvSpPr>
          <p:nvPr>
            <p:ph type="sldImg"/>
          </p:nvPr>
        </p:nvSpPr>
        <p:spPr>
          <a:xfrm>
            <a:off x="1144588" y="685800"/>
            <a:ext cx="4570412" cy="3429000"/>
          </a:xfrm>
          <a:ln/>
        </p:spPr>
      </p:sp>
      <p:sp>
        <p:nvSpPr>
          <p:cNvPr id="76804"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C63535BF-7AEE-6F4D-946C-21E59212B347}" type="slidenum">
              <a:rPr lang="en-US" sz="1100"/>
              <a:pPr/>
              <a:t>23</a:t>
            </a:fld>
            <a:endParaRPr lang="en-US" sz="1100"/>
          </a:p>
        </p:txBody>
      </p:sp>
      <p:sp>
        <p:nvSpPr>
          <p:cNvPr id="78851" name="Rectangle 2"/>
          <p:cNvSpPr>
            <a:spLocks noGrp="1" noRot="1" noChangeAspect="1" noChangeArrowheads="1" noTextEdit="1"/>
          </p:cNvSpPr>
          <p:nvPr>
            <p:ph type="sldImg"/>
          </p:nvPr>
        </p:nvSpPr>
        <p:spPr>
          <a:xfrm>
            <a:off x="1178719" y="686405"/>
            <a:ext cx="4500563" cy="3429000"/>
          </a:xfrm>
          <a:ln/>
        </p:spPr>
      </p:sp>
      <p:sp>
        <p:nvSpPr>
          <p:cNvPr id="78852"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16–10 Iron-sulfur center in aconitase. </a:t>
            </a:r>
            <a:r>
              <a:rPr lang="en-US">
                <a:ea typeface="MS PGothic" charset="0"/>
              </a:rPr>
              <a:t>The iron-sulfur center is in red, the citrate molecule in blue. Three Cys residues of the enzyme bind three iron atoms; the fourth iron is bound to one of the carboxyl groups of citrate and also interacts noncovalently with a hydroxyl group of citrate (dashed bond). A basic residue (</a:t>
            </a:r>
            <a:r>
              <a:rPr lang="en-US" b="1">
                <a:ea typeface="MS PGothic" charset="0"/>
              </a:rPr>
              <a:t>:</a:t>
            </a:r>
            <a:r>
              <a:rPr lang="en-US">
                <a:ea typeface="MS PGothic" charset="0"/>
              </a:rPr>
              <a:t>B) in the enzyme helps to position the citrate in the active site. The iron-sulfur center acts in both substrate binding and catalysis. The general properties of iron-sulfur proteins are discussed in Chapter 19 (see Fig. 19–5).</a:t>
            </a:r>
            <a:endParaRPr lang="en-US">
              <a:latin typeface="Arial" charset="0"/>
              <a:ea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E0DBC7C1-0815-3D4C-9133-F670684E9C41}" type="slidenum">
              <a:rPr lang="en-US" sz="1100"/>
              <a:pPr/>
              <a:t>24</a:t>
            </a:fld>
            <a:endParaRPr lang="en-US" sz="1100"/>
          </a:p>
        </p:txBody>
      </p:sp>
      <p:sp>
        <p:nvSpPr>
          <p:cNvPr id="79875" name="Rectangle 2"/>
          <p:cNvSpPr>
            <a:spLocks noGrp="1" noRot="1" noChangeAspect="1" noChangeArrowheads="1" noTextEdit="1"/>
          </p:cNvSpPr>
          <p:nvPr>
            <p:ph type="sldImg"/>
          </p:nvPr>
        </p:nvSpPr>
        <p:spPr>
          <a:xfrm>
            <a:off x="1178719" y="686405"/>
            <a:ext cx="4500563" cy="3429000"/>
          </a:xfrm>
          <a:ln/>
        </p:spPr>
      </p:sp>
      <p:sp>
        <p:nvSpPr>
          <p:cNvPr id="79876"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BOX 6-3 FIGURE 2 </a:t>
            </a:r>
            <a:r>
              <a:rPr lang="en-US">
                <a:ea typeface="MS PGothic" charset="0"/>
              </a:rPr>
              <a:t>The prochiral nature of citrate. (a) Structure of citrate; (b) schematic representation of citrate: X = -OH; Y = COO</a:t>
            </a:r>
            <a:r>
              <a:rPr lang="en-US" baseline="30000">
                <a:ea typeface="MS PGothic" charset="0"/>
              </a:rPr>
              <a:t>-</a:t>
            </a:r>
            <a:r>
              <a:rPr lang="en-US">
                <a:ea typeface="MS PGothic" charset="0"/>
              </a:rPr>
              <a:t>; Z =</a:t>
            </a:r>
          </a:p>
          <a:p>
            <a:r>
              <a:rPr lang="en-US">
                <a:ea typeface="MS PGothic" charset="0"/>
              </a:rPr>
              <a:t>-CH</a:t>
            </a:r>
            <a:r>
              <a:rPr lang="en-US" baseline="-25000">
                <a:ea typeface="MS PGothic" charset="0"/>
              </a:rPr>
              <a:t>2</a:t>
            </a:r>
            <a:r>
              <a:rPr lang="en-US">
                <a:ea typeface="MS PGothic" charset="0"/>
              </a:rPr>
              <a:t>COO</a:t>
            </a:r>
            <a:r>
              <a:rPr lang="en-US" baseline="30000">
                <a:ea typeface="MS PGothic" charset="0"/>
              </a:rPr>
              <a:t>-</a:t>
            </a:r>
            <a:r>
              <a:rPr lang="en-US">
                <a:ea typeface="MS PGothic" charset="0"/>
              </a:rPr>
              <a:t>. (c) Correct complementary fit of citrate to the binding site of aconitase. There is only one way in which the three specified groups of citrate can fit on the three points of the binding site. Thus only one of the two -CH</a:t>
            </a:r>
            <a:r>
              <a:rPr lang="en-US" baseline="-25000">
                <a:ea typeface="MS PGothic" charset="0"/>
              </a:rPr>
              <a:t>2</a:t>
            </a:r>
            <a:r>
              <a:rPr lang="en-US">
                <a:ea typeface="MS PGothic" charset="0"/>
              </a:rPr>
              <a:t>COO</a:t>
            </a:r>
            <a:r>
              <a:rPr lang="en-US" baseline="30000">
                <a:ea typeface="MS PGothic" charset="0"/>
              </a:rPr>
              <a:t>- </a:t>
            </a:r>
            <a:r>
              <a:rPr lang="en-US">
                <a:ea typeface="MS PGothic" charset="0"/>
              </a:rPr>
              <a:t>groups is bound by aconitase.</a:t>
            </a:r>
            <a:endParaRPr lang="en-US">
              <a:latin typeface="Arial" charset="0"/>
              <a:ea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MECHANISM FIGURE 16–11 Isocitrate dehydrogenase. </a:t>
            </a:r>
            <a:r>
              <a:rPr lang="en-US">
                <a:ea typeface="MS PGothic" charset="0"/>
              </a:rPr>
              <a:t>In this reaction, the substrate, isocitrate, loses one carbon by oxidative decarboxylation. See Figure 14–14 for more information on hydride transfer reactions involving NAD</a:t>
            </a:r>
            <a:r>
              <a:rPr lang="en-US" baseline="30000">
                <a:ea typeface="MS PGothic" charset="0"/>
              </a:rPr>
              <a:t>+</a:t>
            </a:r>
            <a:r>
              <a:rPr lang="en-US">
                <a:ea typeface="MS PGothic" charset="0"/>
              </a:rPr>
              <a:t> and NADP</a:t>
            </a:r>
            <a:r>
              <a:rPr lang="en-US" baseline="30000">
                <a:ea typeface="MS PGothic" charset="0"/>
              </a:rPr>
              <a:t>+</a:t>
            </a:r>
            <a:r>
              <a:rPr lang="en-US">
                <a:ea typeface="MS PGothic" charset="0"/>
              </a:rPr>
              <a:t>.</a:t>
            </a: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B4208154-CEC6-864F-BB02-072A1E8928EB}" type="slidenum">
              <a:rPr lang="en-US" sz="1100"/>
              <a:pPr/>
              <a:t>25</a:t>
            </a:fld>
            <a:endParaRPr lang="en-US"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B3608EBA-1976-3945-A440-F21EE6D9734B}" type="slidenum">
              <a:rPr lang="en-US" sz="1100"/>
              <a:pPr/>
              <a:t>5</a:t>
            </a:fld>
            <a:endParaRPr lang="en-US" sz="1100"/>
          </a:p>
        </p:txBody>
      </p:sp>
      <p:sp>
        <p:nvSpPr>
          <p:cNvPr id="60419" name="Rectangle 2"/>
          <p:cNvSpPr>
            <a:spLocks noGrp="1" noRot="1" noChangeAspect="1" noChangeArrowheads="1" noTextEdit="1"/>
          </p:cNvSpPr>
          <p:nvPr>
            <p:ph type="sldImg"/>
          </p:nvPr>
        </p:nvSpPr>
        <p:spPr>
          <a:xfrm>
            <a:off x="1178719" y="686405"/>
            <a:ext cx="4500563" cy="3429000"/>
          </a:xfrm>
          <a:ln/>
        </p:spPr>
      </p:sp>
      <p:sp>
        <p:nvSpPr>
          <p:cNvPr id="60420"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16–1 (part 1) Catabolism of proteins, fats, and carbohydrates in the three stages of cellular respiration. </a:t>
            </a:r>
            <a:r>
              <a:rPr lang="en-US">
                <a:ea typeface="MS PGothic" charset="0"/>
              </a:rPr>
              <a:t>Stage 1: oxidation of fatty acids, glucose, and some amino acids yields acetyl-CoA.</a:t>
            </a:r>
            <a:endParaRPr lang="en-US">
              <a:latin typeface="Arial" charset="0"/>
              <a:ea typeface="MS PGothic"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B440D1DB-75E5-5D44-9FE2-A8B0551CD054}" type="slidenum">
              <a:rPr lang="en-US" sz="1100"/>
              <a:pPr/>
              <a:t>26</a:t>
            </a:fld>
            <a:endParaRPr lang="en-US" sz="1100"/>
          </a:p>
        </p:txBody>
      </p:sp>
      <p:sp>
        <p:nvSpPr>
          <p:cNvPr id="81923" name="Rectangle 2"/>
          <p:cNvSpPr>
            <a:spLocks noGrp="1" noRot="1" noChangeAspect="1" noChangeArrowheads="1" noTextEdit="1"/>
          </p:cNvSpPr>
          <p:nvPr>
            <p:ph type="sldImg"/>
          </p:nvPr>
        </p:nvSpPr>
        <p:spPr>
          <a:xfrm>
            <a:off x="1178719" y="686405"/>
            <a:ext cx="4500563" cy="3429000"/>
          </a:xfrm>
          <a:ln/>
        </p:spPr>
      </p:sp>
      <p:sp>
        <p:nvSpPr>
          <p:cNvPr id="81924"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77397704-5D08-E740-B224-EB6A2BC21593}" type="slidenum">
              <a:rPr lang="en-US" sz="1100"/>
              <a:pPr/>
              <a:t>27</a:t>
            </a:fld>
            <a:endParaRPr lang="en-US" sz="1100"/>
          </a:p>
        </p:txBody>
      </p:sp>
      <p:sp>
        <p:nvSpPr>
          <p:cNvPr id="82947" name="Rectangle 2"/>
          <p:cNvSpPr>
            <a:spLocks noGrp="1" noRot="1" noChangeAspect="1" noChangeArrowheads="1" noTextEdit="1"/>
          </p:cNvSpPr>
          <p:nvPr>
            <p:ph type="sldImg"/>
          </p:nvPr>
        </p:nvSpPr>
        <p:spPr>
          <a:xfrm>
            <a:off x="1180207" y="686405"/>
            <a:ext cx="4500563" cy="3429000"/>
          </a:xfrm>
          <a:solidFill>
            <a:srgbClr val="FFFFFF"/>
          </a:solidFill>
          <a:ln/>
        </p:spPr>
      </p:sp>
      <p:sp>
        <p:nvSpPr>
          <p:cNvPr id="82948" name="Rectangle 3"/>
          <p:cNvSpPr>
            <a:spLocks noGrp="1" noChangeArrowheads="1"/>
          </p:cNvSpPr>
          <p:nvPr>
            <p:ph type="body" idx="1"/>
          </p:nvPr>
        </p:nvSpPr>
        <p:spPr>
          <a:xfrm>
            <a:off x="913805" y="4343704"/>
            <a:ext cx="5030391" cy="4113892"/>
          </a:xfrm>
          <a:solidFill>
            <a:srgbClr val="FFFFFF"/>
          </a:solidFill>
          <a:ln>
            <a:solidFill>
              <a:srgbClr val="000000"/>
            </a:solidFill>
          </a:ln>
        </p:spPr>
        <p:txBody>
          <a:bodyPr/>
          <a:lstStyle/>
          <a:p>
            <a:r>
              <a:rPr lang="en-US" b="1">
                <a:ea typeface="MS PGothic" charset="0"/>
              </a:rPr>
              <a:t>FIGURE 16–12 A conserved mechanism for oxidative decarboxylation. </a:t>
            </a:r>
            <a:r>
              <a:rPr lang="en-US">
                <a:ea typeface="MS PGothic" charset="0"/>
              </a:rPr>
              <a:t>The pathways shown employ the same five cofactors (thiamine pyrophosphate, coenzyme A, lipoate, FAD, and NAD</a:t>
            </a:r>
            <a:r>
              <a:rPr lang="en-US" baseline="30000">
                <a:ea typeface="MS PGothic" charset="0"/>
              </a:rPr>
              <a:t>+</a:t>
            </a:r>
            <a:r>
              <a:rPr lang="en-US">
                <a:ea typeface="MS PGothic" charset="0"/>
              </a:rPr>
              <a:t>), closely similar multienzyme complexes, and the same enzymatic mechanism to carry out oxidative decarboxylations of pyruvate (by the pyruvate dehydrogenase complex), </a:t>
            </a:r>
            <a:r>
              <a:rPr lang="el-GR" i="1">
                <a:ea typeface="MS PGothic" charset="0"/>
              </a:rPr>
              <a:t>α</a:t>
            </a:r>
            <a:r>
              <a:rPr lang="en-US">
                <a:ea typeface="MS PGothic" charset="0"/>
              </a:rPr>
              <a:t>-ketoglutarate (in the citric acid cycle), and the carbon skeletons of the three branched-chain amino acids, isoleucine (shown here), leucine, and valine. A fourth reaction, catalyzed by glycine decarboxylase, involves a very similar mechanism (see Fig. 20–22).</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FB34C098-ED5F-1244-82EA-386D58A490C3}" type="slidenum">
              <a:rPr lang="en-US" sz="1100"/>
              <a:pPr/>
              <a:t>28</a:t>
            </a:fld>
            <a:endParaRPr lang="en-US" sz="1100"/>
          </a:p>
        </p:txBody>
      </p:sp>
      <p:sp>
        <p:nvSpPr>
          <p:cNvPr id="83971" name="Rectangle 2"/>
          <p:cNvSpPr>
            <a:spLocks noGrp="1" noRot="1" noChangeAspect="1" noChangeArrowheads="1" noTextEdit="1"/>
          </p:cNvSpPr>
          <p:nvPr>
            <p:ph type="sldImg"/>
          </p:nvPr>
        </p:nvSpPr>
        <p:spPr>
          <a:xfrm>
            <a:off x="1180207" y="686405"/>
            <a:ext cx="4500563" cy="3429000"/>
          </a:xfrm>
          <a:solidFill>
            <a:srgbClr val="FFFFFF"/>
          </a:solidFill>
          <a:ln/>
        </p:spPr>
      </p:sp>
      <p:sp>
        <p:nvSpPr>
          <p:cNvPr id="83972" name="Rectangle 3"/>
          <p:cNvSpPr>
            <a:spLocks noGrp="1" noChangeArrowheads="1"/>
          </p:cNvSpPr>
          <p:nvPr>
            <p:ph type="body" idx="1"/>
          </p:nvPr>
        </p:nvSpPr>
        <p:spPr>
          <a:xfrm>
            <a:off x="913805" y="4343704"/>
            <a:ext cx="5030391" cy="4113892"/>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6440FD8A-DC9C-D74A-9CD8-0C80D644003D}" type="slidenum">
              <a:rPr lang="en-US" sz="1100"/>
              <a:pPr/>
              <a:t>29</a:t>
            </a:fld>
            <a:endParaRPr lang="en-US" sz="1100"/>
          </a:p>
        </p:txBody>
      </p:sp>
      <p:sp>
        <p:nvSpPr>
          <p:cNvPr id="69635" name="Rectangle 2"/>
          <p:cNvSpPr>
            <a:spLocks noGrp="1" noRot="1" noChangeAspect="1" noChangeArrowheads="1" noTextEdit="1"/>
          </p:cNvSpPr>
          <p:nvPr>
            <p:ph type="sldImg"/>
          </p:nvPr>
        </p:nvSpPr>
        <p:spPr>
          <a:xfrm>
            <a:off x="1144588" y="685800"/>
            <a:ext cx="4570412" cy="3429000"/>
          </a:xfrm>
          <a:ln/>
        </p:spPr>
      </p:sp>
      <p:sp>
        <p:nvSpPr>
          <p:cNvPr id="69636"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16–7 Reactions of the citric acid cycle. </a:t>
            </a:r>
            <a:r>
              <a:rPr lang="en-US">
                <a:ea typeface="MS PGothic" charset="0"/>
              </a:rPr>
              <a:t>The carbon atoms shaded in pink are those derived from the acetate of acetyl-CoA in the first turn of the cycle; these are </a:t>
            </a:r>
            <a:r>
              <a:rPr lang="en-US" i="1">
                <a:ea typeface="MS PGothic" charset="0"/>
              </a:rPr>
              <a:t>not </a:t>
            </a:r>
            <a:r>
              <a:rPr lang="en-US">
                <a:ea typeface="MS PGothic" charset="0"/>
              </a:rPr>
              <a:t>the carbons released as CO</a:t>
            </a:r>
            <a:r>
              <a:rPr lang="en-US" baseline="-25000">
                <a:ea typeface="MS PGothic" charset="0"/>
              </a:rPr>
              <a:t>2</a:t>
            </a:r>
            <a:r>
              <a:rPr lang="en-US">
                <a:ea typeface="MS PGothic" charset="0"/>
              </a:rPr>
              <a:t> in the first turn. Note that in succinate and fumarate, the two-carbon group derived from acetate can no longer be specifically denoted; because succinate and fumarate are symmetric molecules, C-1 and C-2 are indistinguishable from C-4 and C-3. The number beside each reaction step corresponds to a numbered heading on pages xxx–xxx). The red arrows show where energy is conserved by electron transfer to FAD or NAD</a:t>
            </a:r>
            <a:r>
              <a:rPr lang="en-US" baseline="30000">
                <a:ea typeface="MS PGothic" charset="0"/>
              </a:rPr>
              <a:t>+</a:t>
            </a:r>
            <a:r>
              <a:rPr lang="en-US">
                <a:ea typeface="MS PGothic" charset="0"/>
              </a:rPr>
              <a:t>, forming FADH</a:t>
            </a:r>
            <a:r>
              <a:rPr lang="en-US" baseline="-25000">
                <a:ea typeface="MS PGothic" charset="0"/>
              </a:rPr>
              <a:t>2</a:t>
            </a:r>
            <a:r>
              <a:rPr lang="en-US">
                <a:ea typeface="MS PGothic" charset="0"/>
              </a:rPr>
              <a:t> or NADH + H</a:t>
            </a:r>
            <a:r>
              <a:rPr lang="en-US" baseline="30000">
                <a:ea typeface="MS PGothic" charset="0"/>
              </a:rPr>
              <a:t>+</a:t>
            </a:r>
            <a:r>
              <a:rPr lang="en-US">
                <a:ea typeface="MS PGothic" charset="0"/>
              </a:rPr>
              <a:t>. Steps </a:t>
            </a:r>
            <a:r>
              <a:rPr lang="en-US" b="1">
                <a:ea typeface="MS PGothic" charset="0"/>
              </a:rPr>
              <a:t>1</a:t>
            </a:r>
            <a:r>
              <a:rPr lang="en-US">
                <a:ea typeface="MS PGothic" charset="0"/>
              </a:rPr>
              <a:t>, </a:t>
            </a:r>
            <a:r>
              <a:rPr lang="en-US" b="1">
                <a:ea typeface="MS PGothic" charset="0"/>
              </a:rPr>
              <a:t>3</a:t>
            </a:r>
            <a:r>
              <a:rPr lang="en-US">
                <a:ea typeface="MS PGothic" charset="0"/>
              </a:rPr>
              <a:t>, and </a:t>
            </a:r>
            <a:r>
              <a:rPr lang="en-US" b="1">
                <a:ea typeface="MS PGothic" charset="0"/>
              </a:rPr>
              <a:t>4</a:t>
            </a:r>
            <a:r>
              <a:rPr lang="en-US">
                <a:ea typeface="MS PGothic" charset="0"/>
              </a:rPr>
              <a:t> are essentially irreversible in the cell; all other steps are reversible. The nucleoside triphosphate product of step </a:t>
            </a:r>
            <a:r>
              <a:rPr lang="en-US" b="1">
                <a:ea typeface="MS PGothic" charset="0"/>
              </a:rPr>
              <a:t>5</a:t>
            </a:r>
            <a:r>
              <a:rPr lang="en-US">
                <a:ea typeface="MS PGothic" charset="0"/>
              </a:rPr>
              <a:t> may be either ATP or GTP, depending on which succinyl-CoA synthetase isozyme is the catalyst. </a:t>
            </a:r>
            <a:endParaRPr lang="en-US">
              <a:latin typeface="Arial" charset="0"/>
              <a:ea typeface="MS PGothic"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BF9E8630-83C5-1C4D-98EB-6E0D7F92AF19}" type="slidenum">
              <a:rPr lang="en-US" altLang="en-US" sz="1200"/>
              <a:pPr/>
              <a:t>30</a:t>
            </a:fld>
            <a:endParaRPr lang="en-US" altLang="en-US" sz="1200"/>
          </a:p>
        </p:txBody>
      </p:sp>
      <p:sp>
        <p:nvSpPr>
          <p:cNvPr id="81923" name="Rectangle 2"/>
          <p:cNvSpPr>
            <a:spLocks noGrp="1" noRot="1" noChangeAspect="1" noChangeArrowheads="1" noTextEdit="1"/>
          </p:cNvSpPr>
          <p:nvPr>
            <p:ph type="sldImg"/>
          </p:nvPr>
        </p:nvSpPr>
        <p:spPr>
          <a:xfrm>
            <a:off x="1257300" y="720725"/>
            <a:ext cx="4800600" cy="3600450"/>
          </a:xfrm>
          <a:ln/>
        </p:spPr>
      </p:sp>
      <p:sp>
        <p:nvSpPr>
          <p:cNvPr id="8192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277593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D3C97070-1D82-164D-BAFC-A799817DDFFD}" type="slidenum">
              <a:rPr lang="en-US" altLang="en-US" sz="1200"/>
              <a:pPr/>
              <a:t>31</a:t>
            </a:fld>
            <a:endParaRPr lang="en-US" altLang="en-US" sz="1200"/>
          </a:p>
        </p:txBody>
      </p:sp>
      <p:sp>
        <p:nvSpPr>
          <p:cNvPr id="82947" name="Rectangle 2"/>
          <p:cNvSpPr>
            <a:spLocks noGrp="1" noRot="1" noChangeAspect="1" noChangeArrowheads="1" noTextEdit="1"/>
          </p:cNvSpPr>
          <p:nvPr>
            <p:ph type="sldImg"/>
          </p:nvPr>
        </p:nvSpPr>
        <p:spPr>
          <a:xfrm>
            <a:off x="1258888" y="720725"/>
            <a:ext cx="4800600" cy="3600450"/>
          </a:xfrm>
          <a:solidFill>
            <a:srgbClr val="FFFFFF"/>
          </a:solidFill>
          <a:ln/>
        </p:spPr>
      </p:sp>
      <p:sp>
        <p:nvSpPr>
          <p:cNvPr id="82948" name="Rectangle 3"/>
          <p:cNvSpPr>
            <a:spLocks noGrp="1" noChangeArrowheads="1"/>
          </p:cNvSpPr>
          <p:nvPr>
            <p:ph type="body" idx="1"/>
          </p:nvPr>
        </p:nvSpPr>
        <p:spPr>
          <a:xfrm>
            <a:off x="974725" y="4560888"/>
            <a:ext cx="5365750" cy="4319587"/>
          </a:xfrm>
          <a:solidFill>
            <a:srgbClr val="FFFFFF"/>
          </a:solidFill>
          <a:ln>
            <a:solidFill>
              <a:srgbClr val="000000"/>
            </a:solidFill>
          </a:ln>
        </p:spPr>
        <p:txBody>
          <a:bodyPr/>
          <a:lstStyle/>
          <a:p>
            <a:r>
              <a:rPr lang="en-US" altLang="en-US" b="1">
                <a:ea typeface="MS PGothic" charset="-128"/>
              </a:rPr>
              <a:t>FIGURE 16–12 A conserved mechanism for oxidative decarboxylation. </a:t>
            </a:r>
            <a:r>
              <a:rPr lang="en-US" altLang="en-US">
                <a:ea typeface="MS PGothic" charset="-128"/>
              </a:rPr>
              <a:t>The pathways shown employ the same five cofactors (thiamine pyrophosphate, coenzyme A, lipoate, FAD, and NAD</a:t>
            </a:r>
            <a:r>
              <a:rPr lang="en-US" altLang="en-US" baseline="30000">
                <a:ea typeface="MS PGothic" charset="-128"/>
              </a:rPr>
              <a:t>+</a:t>
            </a:r>
            <a:r>
              <a:rPr lang="en-US" altLang="en-US">
                <a:ea typeface="MS PGothic" charset="-128"/>
              </a:rPr>
              <a:t>), closely similar multienzyme complexes, and the same enzymatic mechanism to carry out oxidative decarboxylations of pyruvate (by the pyruvate dehydrogenase complex), </a:t>
            </a:r>
            <a:r>
              <a:rPr lang="el-GR" altLang="en-US" i="1">
                <a:ea typeface="MS PGothic" charset="-128"/>
              </a:rPr>
              <a:t>α</a:t>
            </a:r>
            <a:r>
              <a:rPr lang="en-US" altLang="en-US">
                <a:ea typeface="MS PGothic" charset="-128"/>
              </a:rPr>
              <a:t>-ketoglutarate (in the citric acid cycle), and the carbon skeletons of the three branched-chain amino acids, isoleucine (shown here), leucine, and valine. A fourth reaction, catalyzed by glycine decarboxylase, involves a very similar mechanism (see Fig. 20–22).</a:t>
            </a:r>
          </a:p>
        </p:txBody>
      </p:sp>
    </p:spTree>
    <p:extLst>
      <p:ext uri="{BB962C8B-B14F-4D97-AF65-F5344CB8AC3E}">
        <p14:creationId xmlns:p14="http://schemas.microsoft.com/office/powerpoint/2010/main" val="556463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77B32805-C562-7F4D-BB68-A3DE821EC6DB}" type="slidenum">
              <a:rPr lang="en-US" altLang="en-US" sz="1200"/>
              <a:pPr/>
              <a:t>32</a:t>
            </a:fld>
            <a:endParaRPr lang="en-US" altLang="en-US" sz="1200"/>
          </a:p>
        </p:txBody>
      </p:sp>
      <p:sp>
        <p:nvSpPr>
          <p:cNvPr id="83971" name="Rectangle 2"/>
          <p:cNvSpPr>
            <a:spLocks noGrp="1" noRot="1" noChangeAspect="1" noChangeArrowheads="1" noTextEdit="1"/>
          </p:cNvSpPr>
          <p:nvPr>
            <p:ph type="sldImg"/>
          </p:nvPr>
        </p:nvSpPr>
        <p:spPr>
          <a:xfrm>
            <a:off x="1258888" y="720725"/>
            <a:ext cx="4800600" cy="3600450"/>
          </a:xfrm>
          <a:solidFill>
            <a:srgbClr val="FFFFFF"/>
          </a:solidFill>
          <a:ln/>
        </p:spPr>
      </p:sp>
      <p:sp>
        <p:nvSpPr>
          <p:cNvPr id="83972" name="Rectangle 3"/>
          <p:cNvSpPr>
            <a:spLocks noGrp="1" noChangeArrowheads="1"/>
          </p:cNvSpPr>
          <p:nvPr>
            <p:ph type="body" idx="1"/>
          </p:nvPr>
        </p:nvSpPr>
        <p:spPr>
          <a:xfrm>
            <a:off x="974725" y="4560888"/>
            <a:ext cx="5365750" cy="4319587"/>
          </a:xfrm>
          <a:solidFill>
            <a:srgbClr val="FFFFFF"/>
          </a:solidFill>
          <a:ln>
            <a:solidFill>
              <a:srgbClr val="000000"/>
            </a:solidFill>
          </a:ln>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979214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C4F19758-A8A9-3941-B3C2-F978F64AC8F3}" type="slidenum">
              <a:rPr lang="en-US" altLang="en-US" sz="1300">
                <a:latin typeface="Arial" charset="0"/>
              </a:rPr>
              <a:pPr/>
              <a:t>33</a:t>
            </a:fld>
            <a:endParaRPr lang="en-US" altLang="en-US" sz="1300">
              <a:latin typeface="Arial"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MS PGothic" charset="-128"/>
              </a:rPr>
              <a:t>We have lost 2 CO2 already, so we have a net complete oxidation of glucose after two pyruvates go through the TCA cycle.  </a:t>
            </a:r>
          </a:p>
          <a:p>
            <a:pPr eaLnBrk="1" hangingPunct="1"/>
            <a:endParaRPr lang="en-US" altLang="en-US">
              <a:ea typeface="MS PGothic" charset="-128"/>
            </a:endParaRPr>
          </a:p>
          <a:p>
            <a:pPr eaLnBrk="1" hangingPunct="1"/>
            <a:r>
              <a:rPr lang="en-US" altLang="en-US">
                <a:ea typeface="MS PGothic" charset="-128"/>
              </a:rPr>
              <a:t>But its not the actual carbons from pyruvate in each cycle.  </a:t>
            </a:r>
          </a:p>
        </p:txBody>
      </p:sp>
    </p:spTree>
    <p:extLst>
      <p:ext uri="{BB962C8B-B14F-4D97-AF65-F5344CB8AC3E}">
        <p14:creationId xmlns:p14="http://schemas.microsoft.com/office/powerpoint/2010/main" val="1475293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0019B890-C69F-BA4D-9223-32A2653829AC}" type="slidenum">
              <a:rPr lang="en-US" altLang="en-US" sz="1200"/>
              <a:pPr/>
              <a:t>34</a:t>
            </a:fld>
            <a:endParaRPr lang="en-US" altLang="en-US" sz="1200"/>
          </a:p>
        </p:txBody>
      </p:sp>
      <p:sp>
        <p:nvSpPr>
          <p:cNvPr id="86019" name="Rectangle 2"/>
          <p:cNvSpPr>
            <a:spLocks noGrp="1" noRot="1" noChangeAspect="1" noChangeArrowheads="1" noTextEdit="1"/>
          </p:cNvSpPr>
          <p:nvPr>
            <p:ph type="sldImg"/>
          </p:nvPr>
        </p:nvSpPr>
        <p:spPr>
          <a:xfrm>
            <a:off x="1257300" y="720725"/>
            <a:ext cx="4800600" cy="3600450"/>
          </a:xfrm>
          <a:ln/>
        </p:spPr>
      </p:sp>
      <p:sp>
        <p:nvSpPr>
          <p:cNvPr id="8602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1172518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F2AF96B3-72D9-7F40-8726-E9F304924848}" type="slidenum">
              <a:rPr lang="en-US" altLang="en-US" sz="1200"/>
              <a:pPr/>
              <a:t>35</a:t>
            </a:fld>
            <a:endParaRPr lang="en-US" altLang="en-US" sz="1200"/>
          </a:p>
        </p:txBody>
      </p:sp>
      <p:sp>
        <p:nvSpPr>
          <p:cNvPr id="87043" name="Rectangle 2"/>
          <p:cNvSpPr>
            <a:spLocks noGrp="1" noRot="1" noChangeAspect="1" noChangeArrowheads="1" noTextEdit="1"/>
          </p:cNvSpPr>
          <p:nvPr>
            <p:ph type="sldImg"/>
          </p:nvPr>
        </p:nvSpPr>
        <p:spPr>
          <a:xfrm>
            <a:off x="1258888" y="720725"/>
            <a:ext cx="4800600" cy="3600450"/>
          </a:xfrm>
          <a:solidFill>
            <a:srgbClr val="FFFFFF"/>
          </a:solidFill>
          <a:ln/>
        </p:spPr>
      </p:sp>
      <p:sp>
        <p:nvSpPr>
          <p:cNvPr id="87044" name="Rectangle 3"/>
          <p:cNvSpPr>
            <a:spLocks noGrp="1" noChangeArrowheads="1"/>
          </p:cNvSpPr>
          <p:nvPr>
            <p:ph type="body" idx="1"/>
          </p:nvPr>
        </p:nvSpPr>
        <p:spPr>
          <a:xfrm>
            <a:off x="974725" y="4560888"/>
            <a:ext cx="5365750" cy="4319587"/>
          </a:xfrm>
          <a:solidFill>
            <a:srgbClr val="FFFFFF"/>
          </a:solidFill>
          <a:ln>
            <a:solidFill>
              <a:srgbClr val="000000"/>
            </a:solidFill>
          </a:ln>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51985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CF024D4D-A495-CE46-9A1D-598DB54A7E46}" type="slidenum">
              <a:rPr lang="en-US" sz="1100"/>
              <a:pPr/>
              <a:t>6</a:t>
            </a:fld>
            <a:endParaRPr lang="en-US" sz="1100"/>
          </a:p>
        </p:txBody>
      </p:sp>
      <p:sp>
        <p:nvSpPr>
          <p:cNvPr id="61443" name="Rectangle 2"/>
          <p:cNvSpPr>
            <a:spLocks noGrp="1" noRot="1" noChangeAspect="1" noChangeArrowheads="1" noTextEdit="1"/>
          </p:cNvSpPr>
          <p:nvPr>
            <p:ph type="sldImg"/>
          </p:nvPr>
        </p:nvSpPr>
        <p:spPr>
          <a:xfrm>
            <a:off x="1178719" y="686405"/>
            <a:ext cx="4500563" cy="3429000"/>
          </a:xfrm>
          <a:ln/>
        </p:spPr>
      </p:sp>
      <p:sp>
        <p:nvSpPr>
          <p:cNvPr id="61444"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16–1 (part 2) Catabolism of proteins, fats, and carbohydrates in the three stages of cellular respiration. </a:t>
            </a:r>
            <a:r>
              <a:rPr lang="en-US">
                <a:ea typeface="MS PGothic" charset="0"/>
              </a:rPr>
              <a:t>Stage 2: oxidation</a:t>
            </a:r>
          </a:p>
          <a:p>
            <a:r>
              <a:rPr lang="en-US">
                <a:ea typeface="MS PGothic" charset="0"/>
              </a:rPr>
              <a:t>of acetyl groups in the citric acid cycle includes four steps in which electrons are abstracted.</a:t>
            </a:r>
            <a:endParaRPr lang="en-US">
              <a:latin typeface="Arial" charset="0"/>
              <a:ea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749DFB49-6072-8D4D-BF49-5535BDB6826E}" type="slidenum">
              <a:rPr lang="en-US" altLang="en-US" sz="1200"/>
              <a:pPr/>
              <a:t>36</a:t>
            </a:fld>
            <a:endParaRPr lang="en-US" altLang="en-US" sz="1200"/>
          </a:p>
        </p:txBody>
      </p:sp>
      <p:sp>
        <p:nvSpPr>
          <p:cNvPr id="88067" name="Rectangle 2"/>
          <p:cNvSpPr>
            <a:spLocks noGrp="1" noRot="1" noChangeAspect="1" noChangeArrowheads="1" noTextEdit="1"/>
          </p:cNvSpPr>
          <p:nvPr>
            <p:ph type="sldImg"/>
          </p:nvPr>
        </p:nvSpPr>
        <p:spPr>
          <a:xfrm>
            <a:off x="1258888" y="720725"/>
            <a:ext cx="4800600" cy="3600450"/>
          </a:xfrm>
          <a:solidFill>
            <a:srgbClr val="FFFFFF"/>
          </a:solidFill>
          <a:ln/>
        </p:spPr>
      </p:sp>
      <p:sp>
        <p:nvSpPr>
          <p:cNvPr id="88068" name="Rectangle 3"/>
          <p:cNvSpPr>
            <a:spLocks noGrp="1" noChangeArrowheads="1"/>
          </p:cNvSpPr>
          <p:nvPr>
            <p:ph type="body" idx="1"/>
          </p:nvPr>
        </p:nvSpPr>
        <p:spPr>
          <a:xfrm>
            <a:off x="974725" y="4560888"/>
            <a:ext cx="5365750" cy="4319587"/>
          </a:xfrm>
          <a:solidFill>
            <a:srgbClr val="FFFFFF"/>
          </a:solidFill>
          <a:ln>
            <a:solidFill>
              <a:srgbClr val="000000"/>
            </a:solidFill>
          </a:ln>
        </p:spPr>
        <p:txBody>
          <a:bodyPr/>
          <a:lstStyle/>
          <a:p>
            <a:r>
              <a:rPr lang="en-US" altLang="en-US" b="1">
                <a:ea typeface="MS PGothic" charset="-128"/>
              </a:rPr>
              <a:t>FIGURE 16–13a The succinyl-CoA synthetase reaction. </a:t>
            </a:r>
            <a:r>
              <a:rPr lang="en-US" altLang="en-US">
                <a:ea typeface="MS PGothic" charset="-128"/>
              </a:rPr>
              <a:t>(a) In step </a:t>
            </a:r>
            <a:r>
              <a:rPr lang="en-US" altLang="en-US" b="1">
                <a:ea typeface="MS PGothic" charset="-128"/>
              </a:rPr>
              <a:t>1</a:t>
            </a:r>
            <a:r>
              <a:rPr lang="en-US" altLang="en-US">
                <a:ea typeface="MS PGothic" charset="-128"/>
              </a:rPr>
              <a:t> a phosphoryl group replaces the CoA of succinyl-CoA bound to the enzyme, forming a high-energy acyl phosphate. In step </a:t>
            </a:r>
            <a:r>
              <a:rPr lang="en-US" altLang="en-US" b="1">
                <a:ea typeface="MS PGothic" charset="-128"/>
              </a:rPr>
              <a:t>2</a:t>
            </a:r>
            <a:r>
              <a:rPr lang="en-US" altLang="en-US">
                <a:ea typeface="MS PGothic" charset="-128"/>
              </a:rPr>
              <a:t> the succinyl phosphate donates its phosphoryl group to a His residue of the enzyme, forming a high-energy phosphohistidyl enzyme. In step </a:t>
            </a:r>
            <a:r>
              <a:rPr lang="en-US" altLang="en-US" b="1">
                <a:ea typeface="MS PGothic" charset="-128"/>
              </a:rPr>
              <a:t>3</a:t>
            </a:r>
            <a:r>
              <a:rPr lang="en-US" altLang="en-US">
                <a:ea typeface="MS PGothic" charset="-128"/>
              </a:rPr>
              <a:t> the phosphoryl group is transferred from the His residue to the terminal phosphate of GDP (or ADP), forming GTP (or ATP).</a:t>
            </a:r>
          </a:p>
        </p:txBody>
      </p:sp>
    </p:spTree>
    <p:extLst>
      <p:ext uri="{BB962C8B-B14F-4D97-AF65-F5344CB8AC3E}">
        <p14:creationId xmlns:p14="http://schemas.microsoft.com/office/powerpoint/2010/main" val="521482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FFDD50B5-AD19-B740-8FC9-6A8DFC2F275B}" type="slidenum">
              <a:rPr lang="en-US" altLang="en-US" sz="1200"/>
              <a:pPr/>
              <a:t>37</a:t>
            </a:fld>
            <a:endParaRPr lang="en-US" altLang="en-US" sz="1200"/>
          </a:p>
        </p:txBody>
      </p:sp>
      <p:sp>
        <p:nvSpPr>
          <p:cNvPr id="89091" name="Rectangle 2"/>
          <p:cNvSpPr>
            <a:spLocks noGrp="1" noRot="1" noChangeAspect="1" noChangeArrowheads="1" noTextEdit="1"/>
          </p:cNvSpPr>
          <p:nvPr>
            <p:ph type="sldImg"/>
          </p:nvPr>
        </p:nvSpPr>
        <p:spPr>
          <a:xfrm>
            <a:off x="1257300" y="720725"/>
            <a:ext cx="4800600" cy="3600450"/>
          </a:xfrm>
          <a:ln/>
        </p:spPr>
      </p:sp>
      <p:sp>
        <p:nvSpPr>
          <p:cNvPr id="8909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1300019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A96B8FC5-7A6B-4C49-977A-08818A484FEC}" type="slidenum">
              <a:rPr lang="en-US" altLang="en-US" sz="1200"/>
              <a:pPr/>
              <a:t>38</a:t>
            </a:fld>
            <a:endParaRPr lang="en-US" altLang="en-US" sz="1200"/>
          </a:p>
        </p:txBody>
      </p:sp>
      <p:sp>
        <p:nvSpPr>
          <p:cNvPr id="91139" name="Rectangle 2"/>
          <p:cNvSpPr>
            <a:spLocks noGrp="1" noRot="1" noChangeAspect="1" noChangeArrowheads="1" noTextEdit="1"/>
          </p:cNvSpPr>
          <p:nvPr>
            <p:ph type="sldImg"/>
          </p:nvPr>
        </p:nvSpPr>
        <p:spPr>
          <a:xfrm>
            <a:off x="1257300" y="720725"/>
            <a:ext cx="4800600" cy="3600450"/>
          </a:xfrm>
          <a:ln/>
        </p:spPr>
      </p:sp>
      <p:sp>
        <p:nvSpPr>
          <p:cNvPr id="9114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1899102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479669AC-CE32-0345-AC0D-63D836A84427}" type="slidenum">
              <a:rPr lang="en-US" altLang="en-US" sz="1200"/>
              <a:pPr/>
              <a:t>39</a:t>
            </a:fld>
            <a:endParaRPr lang="en-US" altLang="en-US" sz="1200"/>
          </a:p>
        </p:txBody>
      </p:sp>
      <p:sp>
        <p:nvSpPr>
          <p:cNvPr id="92163" name="Rectangle 2"/>
          <p:cNvSpPr>
            <a:spLocks noGrp="1" noRot="1" noChangeAspect="1" noChangeArrowheads="1" noTextEdit="1"/>
          </p:cNvSpPr>
          <p:nvPr>
            <p:ph type="sldImg"/>
          </p:nvPr>
        </p:nvSpPr>
        <p:spPr>
          <a:xfrm>
            <a:off x="1257300" y="720725"/>
            <a:ext cx="4800600" cy="3600450"/>
          </a:xfrm>
          <a:ln/>
        </p:spPr>
      </p:sp>
      <p:sp>
        <p:nvSpPr>
          <p:cNvPr id="9216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230774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D491B375-1BB0-9547-A881-A4667E69211C}" type="slidenum">
              <a:rPr lang="en-US" altLang="en-US" sz="1200"/>
              <a:pPr/>
              <a:t>40</a:t>
            </a:fld>
            <a:endParaRPr lang="en-US" altLang="en-US" sz="1200"/>
          </a:p>
        </p:txBody>
      </p:sp>
      <p:sp>
        <p:nvSpPr>
          <p:cNvPr id="93187" name="Rectangle 2"/>
          <p:cNvSpPr>
            <a:spLocks noGrp="1" noRot="1" noChangeAspect="1" noChangeArrowheads="1" noTextEdit="1"/>
          </p:cNvSpPr>
          <p:nvPr>
            <p:ph type="sldImg"/>
          </p:nvPr>
        </p:nvSpPr>
        <p:spPr>
          <a:xfrm>
            <a:off x="1257300" y="720725"/>
            <a:ext cx="4800600" cy="3600450"/>
          </a:xfrm>
          <a:ln/>
        </p:spPr>
      </p:sp>
      <p:sp>
        <p:nvSpPr>
          <p:cNvPr id="9318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16–14 Products of one turn of the citric acid cycle. </a:t>
            </a:r>
            <a:r>
              <a:rPr lang="en-US" altLang="en-US">
                <a:ea typeface="MS PGothic" charset="-128"/>
              </a:rPr>
              <a:t>At each turn of the cycle, three NADH, one FADH</a:t>
            </a:r>
            <a:r>
              <a:rPr lang="en-US" altLang="en-US" baseline="-25000">
                <a:ea typeface="MS PGothic" charset="-128"/>
              </a:rPr>
              <a:t>2</a:t>
            </a:r>
            <a:r>
              <a:rPr lang="en-US" altLang="en-US">
                <a:ea typeface="MS PGothic" charset="-128"/>
              </a:rPr>
              <a:t>, one GTP (or ATP), and two CO</a:t>
            </a:r>
            <a:r>
              <a:rPr lang="en-US" altLang="en-US" baseline="-25000">
                <a:ea typeface="MS PGothic" charset="-128"/>
              </a:rPr>
              <a:t>2 </a:t>
            </a:r>
            <a:r>
              <a:rPr lang="en-US" altLang="en-US">
                <a:ea typeface="MS PGothic" charset="-128"/>
              </a:rPr>
              <a:t>are released in oxidative decarboxylation reactions. Here and in several following figures, all cycle reactions are shown as proceeding in one direction only, but keep in mind that most of the reactions are reversible (see Fig. 16–7).</a:t>
            </a:r>
            <a:endParaRPr lang="en-US" altLang="en-US">
              <a:latin typeface="Arial" charset="0"/>
              <a:ea typeface="MS PGothic" charset="-128"/>
            </a:endParaRPr>
          </a:p>
        </p:txBody>
      </p:sp>
    </p:spTree>
    <p:extLst>
      <p:ext uri="{BB962C8B-B14F-4D97-AF65-F5344CB8AC3E}">
        <p14:creationId xmlns:p14="http://schemas.microsoft.com/office/powerpoint/2010/main" val="22342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619A9CD2-C280-374D-9391-3A00E0231018}" type="slidenum">
              <a:rPr lang="en-US" altLang="en-US" sz="1200"/>
              <a:pPr/>
              <a:t>42</a:t>
            </a:fld>
            <a:endParaRPr lang="en-US" altLang="en-US" sz="1200"/>
          </a:p>
        </p:txBody>
      </p:sp>
      <p:sp>
        <p:nvSpPr>
          <p:cNvPr id="94211" name="Rectangle 2"/>
          <p:cNvSpPr>
            <a:spLocks noGrp="1" noRot="1" noChangeAspect="1" noChangeArrowheads="1" noTextEdit="1"/>
          </p:cNvSpPr>
          <p:nvPr>
            <p:ph type="sldImg"/>
          </p:nvPr>
        </p:nvSpPr>
        <p:spPr>
          <a:xfrm>
            <a:off x="1257300" y="720725"/>
            <a:ext cx="4800600" cy="3600450"/>
          </a:xfrm>
          <a:ln/>
        </p:spPr>
      </p:sp>
      <p:sp>
        <p:nvSpPr>
          <p:cNvPr id="9421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b="1">
              <a:latin typeface="Arial" charset="0"/>
              <a:ea typeface="MS PGothic" charset="-128"/>
            </a:endParaRPr>
          </a:p>
        </p:txBody>
      </p:sp>
    </p:spTree>
    <p:extLst>
      <p:ext uri="{BB962C8B-B14F-4D97-AF65-F5344CB8AC3E}">
        <p14:creationId xmlns:p14="http://schemas.microsoft.com/office/powerpoint/2010/main" val="152264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E6454706-4436-FA4A-9A77-6E94034871C7}" type="slidenum">
              <a:rPr lang="en-US" altLang="en-US" sz="1200"/>
              <a:pPr/>
              <a:t>43</a:t>
            </a:fld>
            <a:endParaRPr lang="en-US" altLang="en-US" sz="1200"/>
          </a:p>
        </p:txBody>
      </p:sp>
      <p:sp>
        <p:nvSpPr>
          <p:cNvPr id="95235" name="Rectangle 2"/>
          <p:cNvSpPr>
            <a:spLocks noGrp="1" noRot="1" noChangeAspect="1" noChangeArrowheads="1" noTextEdit="1"/>
          </p:cNvSpPr>
          <p:nvPr>
            <p:ph type="sldImg"/>
          </p:nvPr>
        </p:nvSpPr>
        <p:spPr>
          <a:xfrm>
            <a:off x="1257300" y="720725"/>
            <a:ext cx="4800600" cy="3600450"/>
          </a:xfrm>
          <a:ln/>
        </p:spPr>
      </p:sp>
      <p:sp>
        <p:nvSpPr>
          <p:cNvPr id="9523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16–16 Role of the citric acid cycle in anabolism. </a:t>
            </a:r>
            <a:r>
              <a:rPr lang="en-US" altLang="en-US">
                <a:ea typeface="MS PGothic" charset="-128"/>
              </a:rPr>
              <a:t>Intermediates of the citric acid cycle are drawn off as precursors in many biosynthetic pathways. Shown in red are four anaplerotic reactions that replenish depleted cycle intermediates (see Table 16–2).</a:t>
            </a:r>
            <a:endParaRPr lang="en-US" altLang="en-US">
              <a:latin typeface="Arial" charset="0"/>
              <a:ea typeface="MS PGothic" charset="-128"/>
            </a:endParaRPr>
          </a:p>
        </p:txBody>
      </p:sp>
    </p:spTree>
    <p:extLst>
      <p:ext uri="{BB962C8B-B14F-4D97-AF65-F5344CB8AC3E}">
        <p14:creationId xmlns:p14="http://schemas.microsoft.com/office/powerpoint/2010/main" val="839354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3006F5B3-849A-A942-8C7A-F36FAAFC49A1}" type="slidenum">
              <a:rPr lang="en-US" altLang="en-US" sz="1200"/>
              <a:pPr/>
              <a:t>45</a:t>
            </a:fld>
            <a:endParaRPr lang="en-US" altLang="en-US" sz="1200"/>
          </a:p>
        </p:txBody>
      </p:sp>
      <p:sp>
        <p:nvSpPr>
          <p:cNvPr id="98307" name="Rectangle 2"/>
          <p:cNvSpPr>
            <a:spLocks noGrp="1" noRot="1" noChangeAspect="1" noChangeArrowheads="1" noTextEdit="1"/>
          </p:cNvSpPr>
          <p:nvPr>
            <p:ph type="sldImg"/>
          </p:nvPr>
        </p:nvSpPr>
        <p:spPr>
          <a:xfrm>
            <a:off x="1257300" y="720725"/>
            <a:ext cx="4800600" cy="3600450"/>
          </a:xfrm>
          <a:ln/>
        </p:spPr>
      </p:sp>
      <p:sp>
        <p:nvSpPr>
          <p:cNvPr id="9830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ea typeface="MS PGothic" charset="-128"/>
              </a:rPr>
              <a:t>FIGURE 16–19 Regulation of metabolite flow from the PDH complex through the citric acid cycle in mammals. </a:t>
            </a:r>
            <a:r>
              <a:rPr lang="en-US" altLang="en-US">
                <a:ea typeface="MS PGothic" charset="-128"/>
              </a:rPr>
              <a:t>The PDH complex is allosterically inhibited when [ATP]/[ADP], [NADH]/[NAD</a:t>
            </a:r>
            <a:r>
              <a:rPr lang="en-US" altLang="en-US" baseline="30000">
                <a:ea typeface="MS PGothic" charset="-128"/>
              </a:rPr>
              <a:t>+</a:t>
            </a:r>
            <a:r>
              <a:rPr lang="en-US" altLang="en-US">
                <a:ea typeface="MS PGothic" charset="-128"/>
              </a:rPr>
              <a:t>], and [acetyl-CoA]/[CoA] ratios are high, indicating an energy-sufficient metabolic state. When these ratios decrease, allosteric activation of pyruvate oxidation results. The rate of flow through the citric acid cycle can be limited by the availability of the citrate synthase substrates, oxaloacetate and acetyl-CoA, or of NAD</a:t>
            </a:r>
            <a:r>
              <a:rPr lang="en-US" altLang="en-US" baseline="30000">
                <a:ea typeface="MS PGothic" charset="-128"/>
              </a:rPr>
              <a:t>+</a:t>
            </a:r>
            <a:r>
              <a:rPr lang="en-US" altLang="en-US">
                <a:ea typeface="MS PGothic" charset="-128"/>
              </a:rPr>
              <a:t>, which is depleted by its conversion to NADH, slowing the three NAD-dependent oxidation steps. Feedback inhibition by succinyl-CoA, citrate, and ATP also slows the cycle by inhibiting early steps. In muscle tissue, Ca</a:t>
            </a:r>
            <a:r>
              <a:rPr lang="en-US" altLang="en-US" baseline="30000">
                <a:ea typeface="MS PGothic" charset="-128"/>
              </a:rPr>
              <a:t>2+</a:t>
            </a:r>
            <a:r>
              <a:rPr lang="en-US" altLang="en-US">
                <a:ea typeface="MS PGothic" charset="-128"/>
              </a:rPr>
              <a:t> signals contraction and, as shown here, stimulates energy-yielding metabolism to replace the ATP consumed by contraction.</a:t>
            </a:r>
            <a:endParaRPr lang="en-US" altLang="en-US">
              <a:latin typeface="Arial" charset="0"/>
              <a:ea typeface="MS PGothic" charset="-128"/>
            </a:endParaRPr>
          </a:p>
        </p:txBody>
      </p:sp>
    </p:spTree>
    <p:extLst>
      <p:ext uri="{BB962C8B-B14F-4D97-AF65-F5344CB8AC3E}">
        <p14:creationId xmlns:p14="http://schemas.microsoft.com/office/powerpoint/2010/main" val="103001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DEDFDF22-BC6D-FA42-933D-392F4011DBB9}" type="slidenum">
              <a:rPr lang="en-US" altLang="en-US" sz="1200"/>
              <a:pPr/>
              <a:t>46</a:t>
            </a:fld>
            <a:endParaRPr lang="en-US" altLang="en-US" sz="1200"/>
          </a:p>
        </p:txBody>
      </p:sp>
      <p:sp>
        <p:nvSpPr>
          <p:cNvPr id="99331" name="Rectangle 2"/>
          <p:cNvSpPr>
            <a:spLocks noGrp="1" noRot="1" noChangeAspect="1" noChangeArrowheads="1" noTextEdit="1"/>
          </p:cNvSpPr>
          <p:nvPr>
            <p:ph type="sldImg"/>
          </p:nvPr>
        </p:nvSpPr>
        <p:spPr>
          <a:xfrm>
            <a:off x="1257300" y="720725"/>
            <a:ext cx="4800600" cy="3600450"/>
          </a:xfrm>
          <a:ln/>
        </p:spPr>
      </p:sp>
      <p:sp>
        <p:nvSpPr>
          <p:cNvPr id="9933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Arial" charset="0"/>
              <a:ea typeface="MS PGothic" charset="-128"/>
            </a:endParaRPr>
          </a:p>
        </p:txBody>
      </p:sp>
    </p:spTree>
    <p:extLst>
      <p:ext uri="{BB962C8B-B14F-4D97-AF65-F5344CB8AC3E}">
        <p14:creationId xmlns:p14="http://schemas.microsoft.com/office/powerpoint/2010/main" val="310266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D317B1DC-6E7A-5F4C-BB84-6F89B5E8893F}" type="slidenum">
              <a:rPr lang="en-US" altLang="en-US" sz="1200"/>
              <a:pPr/>
              <a:t>47</a:t>
            </a:fld>
            <a:endParaRPr lang="en-US" altLang="en-US" sz="1200"/>
          </a:p>
        </p:txBody>
      </p:sp>
      <p:sp>
        <p:nvSpPr>
          <p:cNvPr id="100355" name="Rectangle 2"/>
          <p:cNvSpPr>
            <a:spLocks noGrp="1" noRot="1" noChangeAspect="1" noChangeArrowheads="1" noTextEdit="1"/>
          </p:cNvSpPr>
          <p:nvPr>
            <p:ph type="sldImg"/>
          </p:nvPr>
        </p:nvSpPr>
        <p:spPr>
          <a:xfrm>
            <a:off x="1257300" y="720725"/>
            <a:ext cx="4800600" cy="3600450"/>
          </a:xfrm>
          <a:ln/>
        </p:spPr>
      </p:sp>
      <p:sp>
        <p:nvSpPr>
          <p:cNvPr id="10035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Arial" charset="0"/>
              <a:ea typeface="MS PGothic" charset="-128"/>
            </a:endParaRPr>
          </a:p>
        </p:txBody>
      </p:sp>
    </p:spTree>
    <p:extLst>
      <p:ext uri="{BB962C8B-B14F-4D97-AF65-F5344CB8AC3E}">
        <p14:creationId xmlns:p14="http://schemas.microsoft.com/office/powerpoint/2010/main" val="130790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FB0BE1B1-83BC-3C40-B06B-7FEA506A2B93}" type="slidenum">
              <a:rPr lang="en-US" sz="1100"/>
              <a:pPr/>
              <a:t>7</a:t>
            </a:fld>
            <a:endParaRPr lang="en-US" sz="1100"/>
          </a:p>
        </p:txBody>
      </p:sp>
      <p:sp>
        <p:nvSpPr>
          <p:cNvPr id="62467" name="Rectangle 2"/>
          <p:cNvSpPr>
            <a:spLocks noGrp="1" noRot="1" noChangeAspect="1" noChangeArrowheads="1" noTextEdit="1"/>
          </p:cNvSpPr>
          <p:nvPr>
            <p:ph type="sldImg"/>
          </p:nvPr>
        </p:nvSpPr>
        <p:spPr>
          <a:xfrm>
            <a:off x="1178719" y="686405"/>
            <a:ext cx="4500563" cy="3429000"/>
          </a:xfrm>
          <a:ln/>
        </p:spPr>
      </p:sp>
      <p:sp>
        <p:nvSpPr>
          <p:cNvPr id="62468"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16–1 (part 3) Catabolism of proteins, fats, and carbohydrates in the three stages of cellular respiration. </a:t>
            </a:r>
            <a:r>
              <a:rPr lang="en-US">
                <a:ea typeface="MS PGothic" charset="0"/>
              </a:rPr>
              <a:t>Stage 3: electrons carried by NADH and FADH</a:t>
            </a:r>
            <a:r>
              <a:rPr lang="en-US" baseline="-25000">
                <a:ea typeface="MS PGothic" charset="0"/>
              </a:rPr>
              <a:t>2</a:t>
            </a:r>
            <a:r>
              <a:rPr lang="en-US">
                <a:ea typeface="MS PGothic" charset="0"/>
              </a:rPr>
              <a:t> are funneled into a chain of mitochondrial (or, in bacteria, plasma membrane–bound) electron carriers—the respiratory chain—ultimately reducing O</a:t>
            </a:r>
            <a:r>
              <a:rPr lang="en-US" baseline="-25000">
                <a:ea typeface="MS PGothic" charset="0"/>
              </a:rPr>
              <a:t>2</a:t>
            </a:r>
            <a:r>
              <a:rPr lang="en-US">
                <a:ea typeface="MS PGothic" charset="0"/>
              </a:rPr>
              <a:t> to H</a:t>
            </a:r>
            <a:r>
              <a:rPr lang="en-US" baseline="-25000">
                <a:ea typeface="MS PGothic" charset="0"/>
              </a:rPr>
              <a:t>2</a:t>
            </a:r>
            <a:r>
              <a:rPr lang="en-US">
                <a:ea typeface="MS PGothic" charset="0"/>
              </a:rPr>
              <a:t>O. This electron flow drives the production of ATP.</a:t>
            </a:r>
            <a:endParaRPr lang="en-US">
              <a:latin typeface="Arial" charset="0"/>
              <a:ea typeface="MS PGothic"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fld id="{03A2FEBD-0974-6645-9926-49F5EE29CDC4}" type="slidenum">
              <a:rPr lang="en-US" altLang="en-US" sz="1200"/>
              <a:pPr/>
              <a:t>48</a:t>
            </a:fld>
            <a:endParaRPr lang="en-US" altLang="en-US" sz="1200"/>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Arial" charset="0"/>
              <a:ea typeface="MS PGothic" charset="-128"/>
            </a:endParaRPr>
          </a:p>
        </p:txBody>
      </p:sp>
    </p:spTree>
    <p:extLst>
      <p:ext uri="{BB962C8B-B14F-4D97-AF65-F5344CB8AC3E}">
        <p14:creationId xmlns:p14="http://schemas.microsoft.com/office/powerpoint/2010/main" val="104329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9E5AD21B-90F6-5E4A-97C5-5B8C2216A095}" type="slidenum">
              <a:rPr lang="en-US" sz="1100"/>
              <a:pPr/>
              <a:t>8</a:t>
            </a:fld>
            <a:endParaRPr lang="en-US" sz="1100"/>
          </a:p>
        </p:txBody>
      </p:sp>
      <p:sp>
        <p:nvSpPr>
          <p:cNvPr id="63491" name="Rectangle 2"/>
          <p:cNvSpPr>
            <a:spLocks noGrp="1" noRot="1" noChangeAspect="1" noChangeArrowheads="1" noTextEdit="1"/>
          </p:cNvSpPr>
          <p:nvPr>
            <p:ph type="sldImg"/>
          </p:nvPr>
        </p:nvSpPr>
        <p:spPr>
          <a:xfrm>
            <a:off x="1178719" y="686405"/>
            <a:ext cx="4500563" cy="3429000"/>
          </a:xfrm>
          <a:ln/>
        </p:spPr>
      </p:sp>
      <p:sp>
        <p:nvSpPr>
          <p:cNvPr id="63492"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19–1 The chemiosmotic mechanism for ATP synthesis. </a:t>
            </a:r>
            <a:r>
              <a:rPr lang="en-US">
                <a:ea typeface="MS PGothic" charset="0"/>
              </a:rPr>
              <a:t>(a) In mitochondria, electrons move through a chain of membrane-bound carriers (the respiratory chain) spontaneously, driven by the high reduction potential of oxygen and the relatively low reduction potentials of the various reduced substrates (fuels) that undergo oxidation in the mitochondrion. (b) In chloroplasts, the movement of electrons through a chain of membrane-bound carriers is driven by the energy of photons absorbed by the green pigment chlorophyll. In both organelles, electron flow creates an electrochemical potential by the transmembrane movement of protons and positive charge. In both cases this electrochemical potential drives ATP synthesis by a membrane-bound enzyme, ATP synthase, that is fundamentally similar in both mitochondria and chloroplasts, and in bacteria and archaea as well.</a:t>
            </a:r>
            <a:endParaRPr lang="en-US">
              <a:latin typeface="Arial" charset="0"/>
              <a:ea typeface="MS P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72370EE7-6ED8-C540-A629-3D34CAC05EA4}" type="slidenum">
              <a:rPr lang="en-US" sz="1100"/>
              <a:pPr/>
              <a:t>9</a:t>
            </a:fld>
            <a:endParaRPr lang="en-US" sz="1100"/>
          </a:p>
        </p:txBody>
      </p:sp>
      <p:sp>
        <p:nvSpPr>
          <p:cNvPr id="64515" name="Rectangle 2"/>
          <p:cNvSpPr>
            <a:spLocks noGrp="1" noRot="1" noChangeAspect="1" noChangeArrowheads="1" noTextEdit="1"/>
          </p:cNvSpPr>
          <p:nvPr>
            <p:ph type="sldImg"/>
          </p:nvPr>
        </p:nvSpPr>
        <p:spPr>
          <a:xfrm>
            <a:off x="1144588" y="685800"/>
            <a:ext cx="4570412" cy="3429000"/>
          </a:xfrm>
          <a:ln/>
        </p:spPr>
      </p:sp>
      <p:sp>
        <p:nvSpPr>
          <p:cNvPr id="64516"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16–2 Overall reaction catalyzed by the pyruvate dehydrogenase complex.</a:t>
            </a:r>
            <a:r>
              <a:rPr lang="en-US">
                <a:ea typeface="MS PGothic" charset="0"/>
              </a:rPr>
              <a:t> The five coenzymes participating in this reaction, and the three enzymes that make up the enzyme complex, are discussed in the text.</a:t>
            </a:r>
            <a:endParaRPr lang="en-US">
              <a:latin typeface="Arial" charset="0"/>
              <a:ea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6A3EB7A0-8038-244F-8254-E46C03A0C9D7}" type="slidenum">
              <a:rPr lang="en-US" sz="1100"/>
              <a:pPr/>
              <a:t>10</a:t>
            </a:fld>
            <a:endParaRPr lang="en-US" sz="1100"/>
          </a:p>
        </p:txBody>
      </p:sp>
      <p:sp>
        <p:nvSpPr>
          <p:cNvPr id="65539" name="Rectangle 2"/>
          <p:cNvSpPr>
            <a:spLocks noGrp="1" noRot="1" noChangeAspect="1" noChangeArrowheads="1" noTextEdit="1"/>
          </p:cNvSpPr>
          <p:nvPr>
            <p:ph type="sldImg"/>
          </p:nvPr>
        </p:nvSpPr>
        <p:spPr>
          <a:xfrm>
            <a:off x="1144588" y="685800"/>
            <a:ext cx="4570412" cy="3429000"/>
          </a:xfrm>
          <a:ln/>
        </p:spPr>
      </p:sp>
      <p:sp>
        <p:nvSpPr>
          <p:cNvPr id="65540"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ea typeface="MS PGothic" charset="0"/>
              </a:rPr>
              <a:t>FIGURE 16–3 Coenzyme A (CoA). </a:t>
            </a:r>
            <a:r>
              <a:rPr lang="en-US">
                <a:ea typeface="MS PGothic" charset="0"/>
              </a:rPr>
              <a:t>A hydroxyl group of pantothenic acid is joined to a modified ADP moiety by a phosphate ester bond, and its carboxyl group is attached to </a:t>
            </a:r>
            <a:r>
              <a:rPr lang="el-GR">
                <a:ea typeface="MS PGothic" charset="0"/>
              </a:rPr>
              <a:t>β</a:t>
            </a:r>
            <a:r>
              <a:rPr lang="en-US">
                <a:ea typeface="MS PGothic" charset="0"/>
              </a:rPr>
              <a:t>-mercaptoethylamine in amide linkage. The hydroxyl group at the 3’ position of the ADP moiety has a phosphoryl group not present in free ADP. The —SH group of the mercaptoethylamine moiety forms a thioester with acetate in acetyl-coenzyme A (acetyl-CoA) (lower left).</a:t>
            </a:r>
            <a:endParaRPr lang="en-US">
              <a:latin typeface="Arial" charset="0"/>
              <a:ea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CA9193D9-148E-7C43-B4F8-B498DDE1F4EF}" type="slidenum">
              <a:rPr lang="en-US" sz="1100"/>
              <a:pPr/>
              <a:t>11</a:t>
            </a:fld>
            <a:endParaRPr lang="en-US" sz="1100"/>
          </a:p>
        </p:txBody>
      </p:sp>
      <p:sp>
        <p:nvSpPr>
          <p:cNvPr id="66563" name="Rectangle 2"/>
          <p:cNvSpPr>
            <a:spLocks noGrp="1" noRot="1" noChangeAspect="1" noChangeArrowheads="1" noTextEdit="1"/>
          </p:cNvSpPr>
          <p:nvPr>
            <p:ph type="sldImg"/>
          </p:nvPr>
        </p:nvSpPr>
        <p:spPr>
          <a:xfrm>
            <a:off x="1144588" y="685800"/>
            <a:ext cx="4570412" cy="3429000"/>
          </a:xfrm>
          <a:ln/>
        </p:spPr>
      </p:sp>
      <p:sp>
        <p:nvSpPr>
          <p:cNvPr id="66564"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ea typeface="MS PGothic" charset="0"/>
              </a:rPr>
              <a:t>FIGURE 16–4 </a:t>
            </a:r>
            <a:r>
              <a:rPr lang="en-US" b="1" dirty="0" err="1">
                <a:ea typeface="MS PGothic" charset="0"/>
              </a:rPr>
              <a:t>Lipoic</a:t>
            </a:r>
            <a:r>
              <a:rPr lang="en-US" b="1" dirty="0">
                <a:ea typeface="MS PGothic" charset="0"/>
              </a:rPr>
              <a:t> acid (</a:t>
            </a:r>
            <a:r>
              <a:rPr lang="en-US" b="1" dirty="0" err="1">
                <a:ea typeface="MS PGothic" charset="0"/>
              </a:rPr>
              <a:t>lipoate</a:t>
            </a:r>
            <a:r>
              <a:rPr lang="en-US" b="1" dirty="0">
                <a:ea typeface="MS PGothic" charset="0"/>
              </a:rPr>
              <a:t>) in amide linkage with a Lys residue. </a:t>
            </a:r>
            <a:r>
              <a:rPr lang="en-US" dirty="0">
                <a:ea typeface="MS PGothic" charset="0"/>
              </a:rPr>
              <a:t>The </a:t>
            </a:r>
            <a:r>
              <a:rPr lang="en-US" dirty="0" err="1">
                <a:ea typeface="MS PGothic" charset="0"/>
              </a:rPr>
              <a:t>lipoyllysyl</a:t>
            </a:r>
            <a:r>
              <a:rPr lang="en-US" dirty="0">
                <a:ea typeface="MS PGothic" charset="0"/>
              </a:rPr>
              <a:t> moiety is the prosthetic group of </a:t>
            </a:r>
            <a:r>
              <a:rPr lang="en-US" dirty="0" err="1">
                <a:ea typeface="MS PGothic" charset="0"/>
              </a:rPr>
              <a:t>dihydrolipoyl</a:t>
            </a:r>
            <a:r>
              <a:rPr lang="en-US" dirty="0">
                <a:ea typeface="MS PGothic" charset="0"/>
              </a:rPr>
              <a:t> </a:t>
            </a:r>
            <a:r>
              <a:rPr lang="en-US" dirty="0" err="1">
                <a:ea typeface="MS PGothic" charset="0"/>
              </a:rPr>
              <a:t>transacetylase</a:t>
            </a:r>
            <a:r>
              <a:rPr lang="en-US" dirty="0">
                <a:ea typeface="MS PGothic" charset="0"/>
              </a:rPr>
              <a:t> (E</a:t>
            </a:r>
            <a:r>
              <a:rPr lang="en-US" baseline="-25000" dirty="0">
                <a:ea typeface="MS PGothic" charset="0"/>
              </a:rPr>
              <a:t>2</a:t>
            </a:r>
            <a:r>
              <a:rPr lang="en-US" dirty="0">
                <a:ea typeface="MS PGothic" charset="0"/>
              </a:rPr>
              <a:t> of the PDH complex). The </a:t>
            </a:r>
            <a:r>
              <a:rPr lang="en-US" dirty="0" err="1">
                <a:ea typeface="MS PGothic" charset="0"/>
              </a:rPr>
              <a:t>lipoyl</a:t>
            </a:r>
            <a:r>
              <a:rPr lang="en-US" dirty="0">
                <a:ea typeface="MS PGothic" charset="0"/>
              </a:rPr>
              <a:t> group occurs in oxidized (disulfide) and reduced (</a:t>
            </a:r>
            <a:r>
              <a:rPr lang="en-US" dirty="0" err="1">
                <a:ea typeface="MS PGothic" charset="0"/>
              </a:rPr>
              <a:t>dithiol</a:t>
            </a:r>
            <a:r>
              <a:rPr lang="en-US" dirty="0">
                <a:ea typeface="MS PGothic" charset="0"/>
              </a:rPr>
              <a:t>) forms and acts as a carrier of both hydrogen and an acetyl (or other acyl) group.</a:t>
            </a:r>
            <a:endParaRPr lang="en-US" dirty="0">
              <a:latin typeface="Arial" charset="0"/>
              <a:ea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charset="0"/>
                <a:ea typeface="MS PGothic" charset="0"/>
                <a:cs typeface="MS PGothic" charset="0"/>
              </a:defRPr>
            </a:lvl1pPr>
            <a:lvl2pPr marL="702756" indent="-270291">
              <a:defRPr sz="2300">
                <a:solidFill>
                  <a:schemeClr val="tx1"/>
                </a:solidFill>
                <a:latin typeface="Times New Roman" charset="0"/>
                <a:ea typeface="MS PGothic" charset="0"/>
                <a:cs typeface="MS PGothic" charset="0"/>
              </a:defRPr>
            </a:lvl2pPr>
            <a:lvl3pPr marL="1081164" indent="-216233">
              <a:defRPr sz="2300">
                <a:solidFill>
                  <a:schemeClr val="tx1"/>
                </a:solidFill>
                <a:latin typeface="Times New Roman" charset="0"/>
                <a:ea typeface="MS PGothic" charset="0"/>
                <a:cs typeface="MS PGothic" charset="0"/>
              </a:defRPr>
            </a:lvl3pPr>
            <a:lvl4pPr marL="1513629" indent="-216233">
              <a:defRPr sz="2300">
                <a:solidFill>
                  <a:schemeClr val="tx1"/>
                </a:solidFill>
                <a:latin typeface="Times New Roman" charset="0"/>
                <a:ea typeface="MS PGothic" charset="0"/>
                <a:cs typeface="MS PGothic" charset="0"/>
              </a:defRPr>
            </a:lvl4pPr>
            <a:lvl5pPr marL="1946095" indent="-216233">
              <a:defRPr sz="2300">
                <a:solidFill>
                  <a:schemeClr val="tx1"/>
                </a:solidFill>
                <a:latin typeface="Times New Roman" charset="0"/>
                <a:ea typeface="MS PGothic" charset="0"/>
                <a:cs typeface="MS PGothic" charset="0"/>
              </a:defRPr>
            </a:lvl5pPr>
            <a:lvl6pPr marL="2378560" indent="-216233" eaLnBrk="0" fontAlgn="base" hangingPunct="0">
              <a:spcBef>
                <a:spcPct val="0"/>
              </a:spcBef>
              <a:spcAft>
                <a:spcPct val="0"/>
              </a:spcAft>
              <a:defRPr sz="2300">
                <a:solidFill>
                  <a:schemeClr val="tx1"/>
                </a:solidFill>
                <a:latin typeface="Times New Roman" charset="0"/>
                <a:ea typeface="MS PGothic" charset="0"/>
                <a:cs typeface="MS PGothic" charset="0"/>
              </a:defRPr>
            </a:lvl6pPr>
            <a:lvl7pPr marL="2811026" indent="-216233" eaLnBrk="0" fontAlgn="base" hangingPunct="0">
              <a:spcBef>
                <a:spcPct val="0"/>
              </a:spcBef>
              <a:spcAft>
                <a:spcPct val="0"/>
              </a:spcAft>
              <a:defRPr sz="2300">
                <a:solidFill>
                  <a:schemeClr val="tx1"/>
                </a:solidFill>
                <a:latin typeface="Times New Roman" charset="0"/>
                <a:ea typeface="MS PGothic" charset="0"/>
                <a:cs typeface="MS PGothic" charset="0"/>
              </a:defRPr>
            </a:lvl7pPr>
            <a:lvl8pPr marL="3243491" indent="-216233" eaLnBrk="0" fontAlgn="base" hangingPunct="0">
              <a:spcBef>
                <a:spcPct val="0"/>
              </a:spcBef>
              <a:spcAft>
                <a:spcPct val="0"/>
              </a:spcAft>
              <a:defRPr sz="2300">
                <a:solidFill>
                  <a:schemeClr val="tx1"/>
                </a:solidFill>
                <a:latin typeface="Times New Roman" charset="0"/>
                <a:ea typeface="MS PGothic" charset="0"/>
                <a:cs typeface="MS PGothic" charset="0"/>
              </a:defRPr>
            </a:lvl8pPr>
            <a:lvl9pPr marL="3675957" indent="-216233" eaLnBrk="0" fontAlgn="base" hangingPunct="0">
              <a:spcBef>
                <a:spcPct val="0"/>
              </a:spcBef>
              <a:spcAft>
                <a:spcPct val="0"/>
              </a:spcAft>
              <a:defRPr sz="2300">
                <a:solidFill>
                  <a:schemeClr val="tx1"/>
                </a:solidFill>
                <a:latin typeface="Times New Roman" charset="0"/>
                <a:ea typeface="MS PGothic" charset="0"/>
                <a:cs typeface="MS PGothic" charset="0"/>
              </a:defRPr>
            </a:lvl9pPr>
          </a:lstStyle>
          <a:p>
            <a:fld id="{D2990A7A-9B25-D946-A27A-C00C109D2A41}" type="slidenum">
              <a:rPr lang="en-US" sz="1100"/>
              <a:pPr/>
              <a:t>13</a:t>
            </a:fld>
            <a:endParaRPr lang="en-US" sz="1100"/>
          </a:p>
        </p:txBody>
      </p:sp>
      <p:sp>
        <p:nvSpPr>
          <p:cNvPr id="67587" name="Rectangle 2"/>
          <p:cNvSpPr>
            <a:spLocks noGrp="1" noRot="1" noChangeAspect="1" noChangeArrowheads="1" noTextEdit="1"/>
          </p:cNvSpPr>
          <p:nvPr>
            <p:ph type="sldImg"/>
          </p:nvPr>
        </p:nvSpPr>
        <p:spPr>
          <a:xfrm>
            <a:off x="1144588" y="685800"/>
            <a:ext cx="4570412" cy="3429000"/>
          </a:xfrm>
          <a:ln/>
        </p:spPr>
      </p:sp>
      <p:sp>
        <p:nvSpPr>
          <p:cNvPr id="67588"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ea typeface="MS PGothic" charset="0"/>
              </a:rPr>
              <a:t>FIGURE 16–5a,b The pyruvate dehydrogenase complex. </a:t>
            </a:r>
            <a:r>
              <a:rPr lang="en-US" dirty="0">
                <a:ea typeface="MS PGothic" charset="0"/>
              </a:rPr>
              <a:t>(a) </a:t>
            </a:r>
            <a:r>
              <a:rPr lang="en-US" dirty="0" err="1">
                <a:ea typeface="MS PGothic" charset="0"/>
              </a:rPr>
              <a:t>Cryoelectron</a:t>
            </a:r>
            <a:r>
              <a:rPr lang="en-US" dirty="0">
                <a:ea typeface="MS PGothic" charset="0"/>
              </a:rPr>
              <a:t> micrograph of PDH complexes isolated from bovine kidney. In </a:t>
            </a:r>
            <a:r>
              <a:rPr lang="en-US" dirty="0" err="1">
                <a:ea typeface="MS PGothic" charset="0"/>
              </a:rPr>
              <a:t>cryoelectron</a:t>
            </a:r>
            <a:r>
              <a:rPr lang="en-US" dirty="0">
                <a:ea typeface="MS PGothic" charset="0"/>
              </a:rPr>
              <a:t> microscopy, biological samples are viewed at extremely low temperatures; this avoids potential artifacts introduced by the usual process of dehydrating, fixing, and staining (see Box 19-1). (b) </a:t>
            </a:r>
            <a:r>
              <a:rPr lang="en-US" dirty="0" err="1">
                <a:ea typeface="MS PGothic" charset="0"/>
              </a:rPr>
              <a:t>Threedimensional</a:t>
            </a:r>
            <a:r>
              <a:rPr lang="en-US" dirty="0">
                <a:ea typeface="MS PGothic" charset="0"/>
              </a:rPr>
              <a:t> image of PDH complex, showing the subunit structure: E</a:t>
            </a:r>
            <a:r>
              <a:rPr lang="en-US" baseline="-25000" dirty="0">
                <a:ea typeface="MS PGothic" charset="0"/>
              </a:rPr>
              <a:t>1</a:t>
            </a:r>
            <a:r>
              <a:rPr lang="en-US" dirty="0">
                <a:ea typeface="MS PGothic" charset="0"/>
              </a:rPr>
              <a:t>, pyruvate dehydrogenase; E</a:t>
            </a:r>
            <a:r>
              <a:rPr lang="en-US" baseline="-25000" dirty="0">
                <a:ea typeface="MS PGothic" charset="0"/>
              </a:rPr>
              <a:t>2</a:t>
            </a:r>
            <a:r>
              <a:rPr lang="en-US" dirty="0">
                <a:ea typeface="MS PGothic" charset="0"/>
              </a:rPr>
              <a:t>, </a:t>
            </a:r>
            <a:r>
              <a:rPr lang="en-US" dirty="0" err="1">
                <a:ea typeface="MS PGothic" charset="0"/>
              </a:rPr>
              <a:t>dihydrolipoyl</a:t>
            </a:r>
            <a:r>
              <a:rPr lang="en-US" dirty="0">
                <a:ea typeface="MS PGothic" charset="0"/>
              </a:rPr>
              <a:t> </a:t>
            </a:r>
            <a:r>
              <a:rPr lang="en-US" dirty="0" err="1">
                <a:ea typeface="MS PGothic" charset="0"/>
              </a:rPr>
              <a:t>transacetylase</a:t>
            </a:r>
            <a:r>
              <a:rPr lang="en-US" dirty="0">
                <a:ea typeface="MS PGothic" charset="0"/>
              </a:rPr>
              <a:t>; and E</a:t>
            </a:r>
            <a:r>
              <a:rPr lang="en-US" baseline="-25000" dirty="0">
                <a:ea typeface="MS PGothic" charset="0"/>
              </a:rPr>
              <a:t>3</a:t>
            </a:r>
            <a:r>
              <a:rPr lang="en-US" dirty="0">
                <a:ea typeface="MS PGothic" charset="0"/>
              </a:rPr>
              <a:t>, </a:t>
            </a:r>
            <a:r>
              <a:rPr lang="en-US" dirty="0" err="1">
                <a:ea typeface="MS PGothic" charset="0"/>
              </a:rPr>
              <a:t>dihydrolipoyl</a:t>
            </a:r>
            <a:r>
              <a:rPr lang="en-US" dirty="0">
                <a:ea typeface="MS PGothic" charset="0"/>
              </a:rPr>
              <a:t> dehydrogenase. This image is reconstructed by analysis of a large number of images such as those in (a), combined with crystallographic studies of individual subunits. The core (green) consists of 60 molecules of E</a:t>
            </a:r>
            <a:r>
              <a:rPr lang="en-US" baseline="-25000" dirty="0">
                <a:ea typeface="MS PGothic" charset="0"/>
              </a:rPr>
              <a:t>2</a:t>
            </a:r>
            <a:r>
              <a:rPr lang="en-US" dirty="0">
                <a:ea typeface="MS PGothic" charset="0"/>
              </a:rPr>
              <a:t>, arranged in 20 </a:t>
            </a:r>
            <a:r>
              <a:rPr lang="en-US" dirty="0" err="1">
                <a:ea typeface="MS PGothic" charset="0"/>
              </a:rPr>
              <a:t>trimers</a:t>
            </a:r>
            <a:r>
              <a:rPr lang="en-US" dirty="0">
                <a:ea typeface="MS PGothic" charset="0"/>
              </a:rPr>
              <a:t> to form a pentagonal dodecahedron. The </a:t>
            </a:r>
            <a:r>
              <a:rPr lang="en-US" dirty="0" err="1">
                <a:ea typeface="MS PGothic" charset="0"/>
              </a:rPr>
              <a:t>lipoyl</a:t>
            </a:r>
            <a:r>
              <a:rPr lang="en-US" dirty="0">
                <a:ea typeface="MS PGothic" charset="0"/>
              </a:rPr>
              <a:t> domain of E</a:t>
            </a:r>
            <a:r>
              <a:rPr lang="en-US" baseline="-25000" dirty="0">
                <a:ea typeface="MS PGothic" charset="0"/>
              </a:rPr>
              <a:t>2</a:t>
            </a:r>
            <a:r>
              <a:rPr lang="en-US" dirty="0">
                <a:ea typeface="MS PGothic" charset="0"/>
              </a:rPr>
              <a:t> (blue) reaches outward to touch the active sites of E</a:t>
            </a:r>
            <a:r>
              <a:rPr lang="en-US" baseline="-25000" dirty="0">
                <a:ea typeface="MS PGothic" charset="0"/>
              </a:rPr>
              <a:t>1</a:t>
            </a:r>
            <a:r>
              <a:rPr lang="en-US" dirty="0">
                <a:ea typeface="MS PGothic" charset="0"/>
              </a:rPr>
              <a:t> molecules (yellow) arranged on the E</a:t>
            </a:r>
            <a:r>
              <a:rPr lang="en-US" baseline="-25000" dirty="0">
                <a:ea typeface="MS PGothic" charset="0"/>
              </a:rPr>
              <a:t>2</a:t>
            </a:r>
            <a:r>
              <a:rPr lang="en-US" dirty="0">
                <a:ea typeface="MS PGothic" charset="0"/>
              </a:rPr>
              <a:t> core. Several E</a:t>
            </a:r>
            <a:r>
              <a:rPr lang="en-US" baseline="-25000" dirty="0">
                <a:ea typeface="MS PGothic" charset="0"/>
              </a:rPr>
              <a:t>3</a:t>
            </a:r>
            <a:r>
              <a:rPr lang="en-US" dirty="0">
                <a:ea typeface="MS PGothic" charset="0"/>
              </a:rPr>
              <a:t> subunits (red) are also bound to the core, where the swinging arm on E</a:t>
            </a:r>
            <a:r>
              <a:rPr lang="en-US" baseline="-25000" dirty="0">
                <a:ea typeface="MS PGothic" charset="0"/>
              </a:rPr>
              <a:t>2 </a:t>
            </a:r>
            <a:r>
              <a:rPr lang="en-US" dirty="0">
                <a:ea typeface="MS PGothic" charset="0"/>
              </a:rPr>
              <a:t>can reach their active sites. An asterisk marks the site where a </a:t>
            </a:r>
            <a:r>
              <a:rPr lang="en-US" dirty="0" err="1">
                <a:ea typeface="MS PGothic" charset="0"/>
              </a:rPr>
              <a:t>lipoyl</a:t>
            </a:r>
            <a:r>
              <a:rPr lang="en-US" dirty="0">
                <a:ea typeface="MS PGothic" charset="0"/>
              </a:rPr>
              <a:t> group is attached to the </a:t>
            </a:r>
            <a:r>
              <a:rPr lang="en-US" dirty="0" err="1">
                <a:ea typeface="MS PGothic" charset="0"/>
              </a:rPr>
              <a:t>lipoyl</a:t>
            </a:r>
            <a:r>
              <a:rPr lang="en-US" dirty="0">
                <a:ea typeface="MS PGothic" charset="0"/>
              </a:rPr>
              <a:t> domain of E</a:t>
            </a:r>
            <a:r>
              <a:rPr lang="en-US" baseline="-25000" dirty="0">
                <a:ea typeface="MS PGothic" charset="0"/>
              </a:rPr>
              <a:t>2</a:t>
            </a:r>
            <a:r>
              <a:rPr lang="en-US" dirty="0">
                <a:ea typeface="MS PGothic" charset="0"/>
              </a:rPr>
              <a:t>. To make the structure</a:t>
            </a:r>
            <a:endParaRPr lang="en-US" dirty="0">
              <a:latin typeface="Arial" charset="0"/>
              <a:ea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98C3A4-447C-C641-8C1D-95A83CC7B5CB}"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132027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98C3A4-447C-C641-8C1D-95A83CC7B5CB}"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1840875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98C3A4-447C-C641-8C1D-95A83CC7B5CB}"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2478740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685800" y="1981200"/>
            <a:ext cx="3810000" cy="4114800"/>
          </a:xfrm>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9" name="Rectangle 2"/>
          <p:cNvSpPr>
            <a:spLocks noGrp="1" noChangeArrowheads="1"/>
          </p:cNvSpPr>
          <p:nvPr>
            <p:ph type="title"/>
          </p:nvPr>
        </p:nvSpPr>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smtClean="0"/>
              <a:t>Click to edit Master title style</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fld id="{4BC92281-BB10-AD4B-A6E4-6EBF276484E1}" type="slidenum">
              <a:rPr lang="en-US"/>
              <a:pPr/>
              <a:t>‹#›</a:t>
            </a:fld>
            <a:endParaRPr lang="en-US"/>
          </a:p>
        </p:txBody>
      </p:sp>
    </p:spTree>
    <p:extLst>
      <p:ext uri="{BB962C8B-B14F-4D97-AF65-F5344CB8AC3E}">
        <p14:creationId xmlns:p14="http://schemas.microsoft.com/office/powerpoint/2010/main" val="360190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98C3A4-447C-C641-8C1D-95A83CC7B5CB}"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357441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98C3A4-447C-C641-8C1D-95A83CC7B5CB}" type="datetimeFigureOut">
              <a:rPr lang="en-US" smtClean="0"/>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631293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98C3A4-447C-C641-8C1D-95A83CC7B5CB}" type="datetimeFigureOut">
              <a:rPr lang="en-US" smtClean="0"/>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2935679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98C3A4-447C-C641-8C1D-95A83CC7B5CB}" type="datetimeFigureOut">
              <a:rPr lang="en-US" smtClean="0"/>
              <a:t>3/15/18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305621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98C3A4-447C-C641-8C1D-95A83CC7B5CB}" type="datetimeFigureOut">
              <a:rPr lang="en-US" smtClean="0"/>
              <a:t>3/15/18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383432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8C3A4-447C-C641-8C1D-95A83CC7B5CB}" type="datetimeFigureOut">
              <a:rPr lang="en-US" smtClean="0"/>
              <a:t>3/15/18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1703891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8C3A4-447C-C641-8C1D-95A83CC7B5CB}" type="datetimeFigureOut">
              <a:rPr lang="en-US" smtClean="0"/>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362095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8C3A4-447C-C641-8C1D-95A83CC7B5CB}" type="datetimeFigureOut">
              <a:rPr lang="en-US" smtClean="0"/>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116EB-078A-B94A-9E7E-AB91B0FA4A7E}" type="slidenum">
              <a:rPr lang="en-US" smtClean="0"/>
              <a:t>‹#›</a:t>
            </a:fld>
            <a:endParaRPr lang="en-US"/>
          </a:p>
        </p:txBody>
      </p:sp>
    </p:spTree>
    <p:extLst>
      <p:ext uri="{BB962C8B-B14F-4D97-AF65-F5344CB8AC3E}">
        <p14:creationId xmlns:p14="http://schemas.microsoft.com/office/powerpoint/2010/main" val="12815089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8C3A4-447C-C641-8C1D-95A83CC7B5CB}" type="datetimeFigureOut">
              <a:rPr lang="en-US" smtClean="0"/>
              <a:t>3/15/18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116EB-078A-B94A-9E7E-AB91B0FA4A7E}" type="slidenum">
              <a:rPr lang="en-US" smtClean="0"/>
              <a:t>‹#›</a:t>
            </a:fld>
            <a:endParaRPr lang="en-US"/>
          </a:p>
        </p:txBody>
      </p:sp>
    </p:spTree>
    <p:extLst>
      <p:ext uri="{BB962C8B-B14F-4D97-AF65-F5344CB8AC3E}">
        <p14:creationId xmlns:p14="http://schemas.microsoft.com/office/powerpoint/2010/main" val="3320190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png"/><Relationship Id="rId5" Type="http://schemas.openxmlformats.org/officeDocument/2006/relationships/oleObject" Target="../embeddings/oleObject2.bin"/><Relationship Id="rId6" Type="http://schemas.openxmlformats.org/officeDocument/2006/relationships/oleObject" Target="../embeddings/oleObject3.bin"/><Relationship Id="rId7"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8"/>
          <p:cNvSpPr>
            <a:spLocks noChangeArrowheads="1"/>
          </p:cNvSpPr>
          <p:nvPr/>
        </p:nvSpPr>
        <p:spPr bwMode="auto">
          <a:xfrm>
            <a:off x="3538538" y="6016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en-US"/>
          </a:p>
        </p:txBody>
      </p:sp>
      <p:grpSp>
        <p:nvGrpSpPr>
          <p:cNvPr id="2051" name="Group 6"/>
          <p:cNvGrpSpPr>
            <a:grpSpLocks/>
          </p:cNvGrpSpPr>
          <p:nvPr/>
        </p:nvGrpSpPr>
        <p:grpSpPr bwMode="auto">
          <a:xfrm>
            <a:off x="-25400" y="2668588"/>
            <a:ext cx="4368800" cy="2133600"/>
            <a:chOff x="-25400" y="2667000"/>
            <a:chExt cx="9169400" cy="2133600"/>
          </a:xfrm>
        </p:grpSpPr>
        <p:sp>
          <p:nvSpPr>
            <p:cNvPr id="2053" name="Rectangle 9"/>
            <p:cNvSpPr>
              <a:spLocks noChangeArrowheads="1"/>
            </p:cNvSpPr>
            <p:nvPr/>
          </p:nvSpPr>
          <p:spPr bwMode="auto">
            <a:xfrm>
              <a:off x="0" y="26670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spcBef>
                  <a:spcPct val="20000"/>
                </a:spcBef>
              </a:pPr>
              <a:r>
                <a:rPr lang="en-US" sz="3200" b="1">
                  <a:solidFill>
                    <a:srgbClr val="000090"/>
                  </a:solidFill>
                  <a:latin typeface="Calibri" charset="0"/>
                </a:rPr>
                <a:t>16| The Citric Acid Cycle</a:t>
              </a:r>
            </a:p>
          </p:txBody>
        </p:sp>
        <p:sp>
          <p:nvSpPr>
            <p:cNvPr id="2054" name="Text Box 15"/>
            <p:cNvSpPr txBox="1">
              <a:spLocks noChangeArrowheads="1"/>
            </p:cNvSpPr>
            <p:nvPr/>
          </p:nvSpPr>
          <p:spPr bwMode="auto">
            <a:xfrm>
              <a:off x="-25400" y="44958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b="1">
                  <a:solidFill>
                    <a:schemeClr val="accent2"/>
                  </a:solidFill>
                  <a:latin typeface="Arial" charset="0"/>
                </a:rPr>
                <a:t>© 2017 W. H. Freeman and Company</a:t>
              </a:r>
            </a:p>
          </p:txBody>
        </p:sp>
      </p:grpSp>
      <p:pic>
        <p:nvPicPr>
          <p:cNvPr id="205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22263"/>
            <a:ext cx="4572000" cy="621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779015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txBox="1">
            <a:spLocks noChangeArrowheads="1"/>
          </p:cNvSpPr>
          <p:nvPr/>
        </p:nvSpPr>
        <p:spPr bwMode="auto">
          <a:xfrm>
            <a:off x="4763" y="-17463"/>
            <a:ext cx="9215437"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Structure of Coenzyme A</a:t>
            </a:r>
          </a:p>
        </p:txBody>
      </p:sp>
      <p:sp>
        <p:nvSpPr>
          <p:cNvPr id="11267" name="Rectangle 1027"/>
          <p:cNvSpPr txBox="1">
            <a:spLocks noChangeArrowheads="1"/>
          </p:cNvSpPr>
          <p:nvPr/>
        </p:nvSpPr>
        <p:spPr bwMode="auto">
          <a:xfrm>
            <a:off x="381000" y="914400"/>
            <a:ext cx="85867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buFontTx/>
              <a:buChar char="•"/>
            </a:pPr>
            <a:r>
              <a:rPr lang="en-US" dirty="0" smtClean="0">
                <a:latin typeface="Calibri" charset="0"/>
              </a:rPr>
              <a:t>The </a:t>
            </a:r>
            <a:r>
              <a:rPr lang="en-US" dirty="0">
                <a:latin typeface="Calibri" charset="0"/>
              </a:rPr>
              <a:t>function of CoA is to accept and carry acetyl groups.  </a:t>
            </a:r>
          </a:p>
        </p:txBody>
      </p:sp>
      <p:sp>
        <p:nvSpPr>
          <p:cNvPr id="11268" name="Line 4"/>
          <p:cNvSpPr>
            <a:spLocks noChangeShapeType="1"/>
          </p:cNvSpPr>
          <p:nvPr/>
        </p:nvSpPr>
        <p:spPr bwMode="auto">
          <a:xfrm>
            <a:off x="4953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1269" name="Picture 5" descr="An image illustrating the coenzyme A (CoA) chain.  The acetyl-CoA chain is at the bottom left, where C (blue) binds left to CH3 (blue), double binds up and to the right to O (blue), and binds down and to the right to S-CoA (where S is in red). Above that is the reactive thiol group, which has a wavy arrow point to the HS in the beta-mercaptoethylamine chain. this chain beings with a red HS and binds right to CH2, which binds right to CH2, which binds right to N. N binds up to H, and right to C (in red box), which begins the pantothenic acid chain. C double binds down to O and binds right to CH2, which binds right to CH2, which, binds right to N. N binds up to H and right to C, where C double binds down to O and binds right to C. C binds up to H, down to OH, and right to C. C binds up to CH3, down to CH3, and right to CH2, which binds right to O (all in the red box)O binds right to P (not in red bThe acetyl-CoA chain is at the bottom left, where C (blue) bonds left to CH3 (blue), double bonds up and to the right to O (blue), and bonds down and to the right to S-CoA (where S is in red). Above that is the reactive thiol group, which has a wavy arrow point to the HS in the beta-mercaptoethylamine chain. this chain beings with a red HS and bonds right to CH2, which bonds right to CH2, which bonds right to N. N bonds up to H, and right to C (in red box), which begins the pantothenic acid chain. C double bonds down to O and bonds right to CH2, which bonds right to CH2, which, bonds right to N. N bonds up to H and right to C, where C double bonds down to O and bonds right to C. C bonds up to H, down to OH, and right to C. C bonds up to CH3, down to CH3, and right to CH2, which bonds right to O (all in the red box)O bonds right to P (not in red box), which begins the 3'-phosphoadenosine diphosphate chain. P double bonds down to O, bonds up to O and right to O. O bonds right to O, which double bonds down to O, bonds up to O, and bonds right to O, which bonds right to CH2. CH2 begins a pentagon and bonds down to H (red 4' in middle) on the left point of the pentagon. Clockwise, the pentagon points are: O is the second point; H bonds up to N (red 1' in middle); H (inside pentagon) bonds down to OH (red 2' in middle); and H (inside pentagon) bonds down to O (red 3' in middle), which bonds down to P. P bonds right to O-, down to O-, and double bonds left to O. On the third point of the pentagon, where, H bonds up to N, N then bonds up to the adenine chain. This chain has NH2 bonding down, then double bonding down to N, which bonds down, then double bonds down and left to N, which then bonds up and left, then down and left to the N on the pentagon. There is a double bond in the middle of the adenine chain.ox), which begins the 3'-phosphoadenosine diphosphate chain. P double binds down to O, binds up to O and right to O. O binds right to O, which double binds down to O, binds up to O, and binds right to O, which binds right to CH2. CH2 begins a pentagon and binds down to H (red 4' in middle) on the left point of the pentagon. Clockwise, the pentagon points are: O is the second point; H binds up to N (red 1' in middle); H (inside pentagon) binds down to OH (red 2' in middle); and H (inside pentagon) binds down to O (red 3' in middle), which binds down to P. P binds right to O-, down to O-, and double binds left to O. On the third point of the pentagon, where, H binds up to N, N then binds up to the adenine chain. This chain has NH2 binding down, then double binding down to N, which binds down, then double binds down and left to N, which then binds up and left, then down and left to the N on the pentagon. There is a double bond in the midle of the adenine chain.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09800"/>
            <a:ext cx="85344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6936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Structure of Lipoyllysine</a:t>
            </a:r>
          </a:p>
        </p:txBody>
      </p:sp>
      <p:sp>
        <p:nvSpPr>
          <p:cNvPr id="12291" name="Rectangle 3"/>
          <p:cNvSpPr txBox="1">
            <a:spLocks noChangeArrowheads="1"/>
          </p:cNvSpPr>
          <p:nvPr/>
        </p:nvSpPr>
        <p:spPr bwMode="auto">
          <a:xfrm>
            <a:off x="428625" y="838200"/>
            <a:ext cx="8267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buClr>
                <a:schemeClr val="tx1"/>
              </a:buClr>
              <a:buFontTx/>
              <a:buChar char="•"/>
            </a:pPr>
            <a:r>
              <a:rPr lang="en-US">
                <a:solidFill>
                  <a:srgbClr val="0000FF"/>
                </a:solidFill>
                <a:latin typeface="Calibri" charset="0"/>
              </a:rPr>
              <a:t>Prosthetic groups are strongly bound</a:t>
            </a:r>
            <a:r>
              <a:rPr lang="en-US">
                <a:latin typeface="Calibri" charset="0"/>
              </a:rPr>
              <a:t> to the protein.</a:t>
            </a:r>
          </a:p>
          <a:p>
            <a:pPr lvl="1" eaLnBrk="1" hangingPunct="1">
              <a:buFontTx/>
              <a:buChar char="–"/>
            </a:pPr>
            <a:r>
              <a:rPr lang="en-US" sz="2000">
                <a:latin typeface="Calibri" charset="0"/>
              </a:rPr>
              <a:t>The lipoic acid is covalently linked to the enzyme via a lysine residue </a:t>
            </a:r>
          </a:p>
        </p:txBody>
      </p:sp>
      <p:sp>
        <p:nvSpPr>
          <p:cNvPr id="12292" name="Line 4"/>
          <p:cNvSpPr>
            <a:spLocks noChangeShapeType="1"/>
          </p:cNvSpPr>
          <p:nvPr/>
        </p:nvSpPr>
        <p:spPr bwMode="auto">
          <a:xfrm>
            <a:off x="4953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2293" name="Picture 5" descr="An illustration of lipoic acid (lipoate) in amide linkage with a Lys residue.  On the left side, the oxidized for of lipoic acid is shown. It begins on the left, where S, bonds down to S in a pink box. The first S bonds up and right to CH2, which bonds down and right to CH2, which bonds down and left to CH, which bonds up and left to the second S in the pink box. CH also bonds down and right to CH2, which bonds down and left to CH2, which bonds down and right to CH2, which bonds down and left to CH2. CH2 bonds down and right to C, which double bonds right to O. This completes the lipoic acid. C in lipoic acid bonds down and left to HN in the lys residue of E2 chain (all in blue). HN also bonds down and right to CH2, which bonds down and left to CH2, which bonds down and right to CH2. This CH2 bonds down and left to CH2, which bonds down and right to CH. CH bonds down and left to N (H is below N) and down and right to C, which double bonds down to O. It also has a black line that goes up and left, then down and right, the up and left. The has a black line going up and left, the down and left, the up and left, then down and left. To the right of this chain, it states, &quot;Polypeptide chain of E2 (dihydrolipoyl transacetylase). To the right of this chain is the reduced form of lipoic acid. It begins with HS in a pink box, which bonds right to CH2, which bonds down and right to CH2, which bonds down and left to CH. CH bonds left to another HS in a pink box, and bonds down and right to CH2. Ch2 then has two dashed lines aimed down and left. In the third column, it illustrates the acetylated form of lipoic acid. It begins with CH3 bonding right to C, which double bonds up to O, and bonds right to S. These are all in a pink box. The S bonds right to CH2 (not in the box), which bonds down and right to CH2, which bonds down and left to CH, which bonds left to HS (in a pink box), and bonds down and right to CH2. CH2 has two dashed lines going down and lef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1739900"/>
            <a:ext cx="5413375"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424763" y="3660054"/>
            <a:ext cx="3326255" cy="646331"/>
          </a:xfrm>
          <a:prstGeom prst="rect">
            <a:avLst/>
          </a:prstGeom>
          <a:ln>
            <a:solidFill>
              <a:srgbClr val="00CC99"/>
            </a:solidFill>
          </a:ln>
        </p:spPr>
        <p:txBody>
          <a:bodyPr wrap="square">
            <a:spAutoFit/>
          </a:bodyPr>
          <a:lstStyle/>
          <a:p>
            <a:r>
              <a:rPr lang="en-US" b="1" dirty="0" smtClean="0">
                <a:solidFill>
                  <a:srgbClr val="FF0000"/>
                </a:solidFill>
                <a:ea typeface="MS PGothic" charset="0"/>
              </a:rPr>
              <a:t>Acts </a:t>
            </a:r>
            <a:r>
              <a:rPr lang="en-US" b="1" dirty="0">
                <a:solidFill>
                  <a:srgbClr val="FF0000"/>
                </a:solidFill>
                <a:ea typeface="MS PGothic" charset="0"/>
              </a:rPr>
              <a:t>as a carrier of both hydrogen and an </a:t>
            </a:r>
            <a:r>
              <a:rPr lang="en-US" b="1" dirty="0" smtClean="0">
                <a:solidFill>
                  <a:srgbClr val="FF0000"/>
                </a:solidFill>
                <a:ea typeface="MS PGothic" charset="0"/>
              </a:rPr>
              <a:t>acetyl </a:t>
            </a:r>
            <a:r>
              <a:rPr lang="en-US" b="1" dirty="0">
                <a:solidFill>
                  <a:srgbClr val="FF0000"/>
                </a:solidFill>
                <a:ea typeface="MS PGothic" charset="0"/>
              </a:rPr>
              <a:t>group.</a:t>
            </a:r>
            <a:endParaRPr lang="en-US" b="1" dirty="0">
              <a:solidFill>
                <a:srgbClr val="FF0000"/>
              </a:solidFill>
            </a:endParaRPr>
          </a:p>
        </p:txBody>
      </p:sp>
    </p:spTree>
    <p:extLst>
      <p:ext uri="{BB962C8B-B14F-4D97-AF65-F5344CB8AC3E}">
        <p14:creationId xmlns:p14="http://schemas.microsoft.com/office/powerpoint/2010/main" val="34503917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0" y="0"/>
            <a:ext cx="9144000" cy="1295400"/>
          </a:xfrm>
        </p:spPr>
        <p:txBody>
          <a:bodyPr>
            <a:normAutofit fontScale="90000"/>
          </a:bodyPr>
          <a:lstStyle/>
          <a:p>
            <a:pPr eaLnBrk="1" hangingPunct="1"/>
            <a:r>
              <a:rPr lang="en-US">
                <a:latin typeface="Calibri" charset="0"/>
                <a:ea typeface="MS PGothic" charset="0"/>
                <a:cs typeface="Calibri" charset="0"/>
              </a:rPr>
              <a:t>Pyruvate Dehydrogenase Complex </a:t>
            </a:r>
            <a:br>
              <a:rPr lang="en-US">
                <a:latin typeface="Calibri" charset="0"/>
                <a:ea typeface="MS PGothic" charset="0"/>
                <a:cs typeface="Calibri" charset="0"/>
              </a:rPr>
            </a:br>
            <a:r>
              <a:rPr lang="en-US">
                <a:latin typeface="Calibri" charset="0"/>
                <a:ea typeface="MS PGothic" charset="0"/>
                <a:cs typeface="Calibri" charset="0"/>
              </a:rPr>
              <a:t>(PDC)</a:t>
            </a:r>
          </a:p>
        </p:txBody>
      </p:sp>
      <p:sp>
        <p:nvSpPr>
          <p:cNvPr id="13315" name="Rectangle 1027"/>
          <p:cNvSpPr>
            <a:spLocks noChangeArrowheads="1"/>
          </p:cNvSpPr>
          <p:nvPr/>
        </p:nvSpPr>
        <p:spPr bwMode="auto">
          <a:xfrm>
            <a:off x="304800" y="1676400"/>
            <a:ext cx="845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0663" indent="-220663">
              <a:buFontTx/>
              <a:buChar char="•"/>
            </a:pPr>
            <a:r>
              <a:rPr lang="en-US" sz="2800">
                <a:latin typeface="Calibri" charset="0"/>
              </a:rPr>
              <a:t> PDC is a large (up to </a:t>
            </a:r>
            <a:r>
              <a:rPr lang="en-US" sz="2800" b="1">
                <a:latin typeface="Calibri" charset="0"/>
              </a:rPr>
              <a:t>10 MDa</a:t>
            </a:r>
            <a:r>
              <a:rPr lang="en-US" sz="2800">
                <a:latin typeface="Calibri" charset="0"/>
              </a:rPr>
              <a:t>) multienzyme complex.</a:t>
            </a:r>
          </a:p>
          <a:p>
            <a:pPr marL="800100" lvl="1" indent="-342900">
              <a:buClr>
                <a:schemeClr val="tx1"/>
              </a:buClr>
              <a:buFont typeface="Lucida Grande" charset="0"/>
              <a:buChar char="-"/>
            </a:pPr>
            <a:r>
              <a:rPr lang="en-US">
                <a:solidFill>
                  <a:srgbClr val="0000FF"/>
                </a:solidFill>
                <a:latin typeface="Calibri" charset="0"/>
              </a:rPr>
              <a:t>pyruvate dehydrogenase (E</a:t>
            </a:r>
            <a:r>
              <a:rPr lang="en-US" baseline="-20000">
                <a:solidFill>
                  <a:srgbClr val="0000FF"/>
                </a:solidFill>
                <a:latin typeface="Calibri" charset="0"/>
              </a:rPr>
              <a:t>1</a:t>
            </a:r>
            <a:r>
              <a:rPr lang="en-US">
                <a:solidFill>
                  <a:srgbClr val="0000FF"/>
                </a:solidFill>
                <a:latin typeface="Calibri" charset="0"/>
              </a:rPr>
              <a:t>)</a:t>
            </a:r>
          </a:p>
          <a:p>
            <a:pPr marL="800100" lvl="1" indent="-342900">
              <a:buClr>
                <a:schemeClr val="tx1"/>
              </a:buClr>
              <a:buFont typeface="Lucida Grande" charset="0"/>
              <a:buChar char="-"/>
            </a:pPr>
            <a:r>
              <a:rPr lang="en-US">
                <a:solidFill>
                  <a:srgbClr val="0000FF"/>
                </a:solidFill>
                <a:latin typeface="Calibri" charset="0"/>
              </a:rPr>
              <a:t>dihydrolipoyl transacetylase (E</a:t>
            </a:r>
            <a:r>
              <a:rPr lang="en-US" baseline="-20000">
                <a:solidFill>
                  <a:srgbClr val="0000FF"/>
                </a:solidFill>
                <a:latin typeface="Calibri" charset="0"/>
              </a:rPr>
              <a:t>2</a:t>
            </a:r>
            <a:r>
              <a:rPr lang="en-US">
                <a:solidFill>
                  <a:srgbClr val="0000FF"/>
                </a:solidFill>
                <a:latin typeface="Calibri" charset="0"/>
              </a:rPr>
              <a:t>)</a:t>
            </a:r>
          </a:p>
          <a:p>
            <a:pPr marL="800100" lvl="1" indent="-342900">
              <a:buClr>
                <a:schemeClr val="tx1"/>
              </a:buClr>
              <a:buFont typeface="Lucida Grande" charset="0"/>
              <a:buChar char="-"/>
            </a:pPr>
            <a:r>
              <a:rPr lang="en-US">
                <a:solidFill>
                  <a:srgbClr val="0000FF"/>
                </a:solidFill>
                <a:latin typeface="Calibri" charset="0"/>
              </a:rPr>
              <a:t>dihydrolipoyl dehydrogenase (E</a:t>
            </a:r>
            <a:r>
              <a:rPr lang="en-US" baseline="-20000">
                <a:solidFill>
                  <a:srgbClr val="0000FF"/>
                </a:solidFill>
                <a:latin typeface="Calibri" charset="0"/>
              </a:rPr>
              <a:t>3</a:t>
            </a:r>
            <a:r>
              <a:rPr lang="en-US">
                <a:solidFill>
                  <a:srgbClr val="0000FF"/>
                </a:solidFill>
                <a:latin typeface="Calibri" charset="0"/>
              </a:rPr>
              <a:t>)</a:t>
            </a:r>
          </a:p>
          <a:p>
            <a:pPr marL="800100" lvl="1" indent="-342900">
              <a:buFontTx/>
              <a:buChar char="-"/>
            </a:pPr>
            <a:endParaRPr lang="en-US" sz="2800">
              <a:solidFill>
                <a:srgbClr val="0000FF"/>
              </a:solidFill>
              <a:latin typeface="Calibri" charset="0"/>
            </a:endParaRPr>
          </a:p>
          <a:p>
            <a:pPr marL="220663" indent="-220663">
              <a:buFontTx/>
              <a:buChar char="•"/>
            </a:pPr>
            <a:r>
              <a:rPr lang="en-US" sz="2800">
                <a:latin typeface="Calibri" charset="0"/>
              </a:rPr>
              <a:t>Advantages of multienzyme complexes: </a:t>
            </a:r>
          </a:p>
          <a:p>
            <a:pPr marL="800100" lvl="1" indent="-342900">
              <a:buFont typeface="Lucida Grande" charset="0"/>
              <a:buChar char="-"/>
            </a:pPr>
            <a:r>
              <a:rPr lang="en-US">
                <a:latin typeface="Calibri" charset="0"/>
              </a:rPr>
              <a:t>The short distance between catalytic sites allows channeling of  substrates from one catalytic site to another.</a:t>
            </a:r>
            <a:endParaRPr lang="en-US">
              <a:solidFill>
                <a:schemeClr val="accent2"/>
              </a:solidFill>
              <a:latin typeface="Calibri" charset="0"/>
            </a:endParaRPr>
          </a:p>
          <a:p>
            <a:pPr marL="800100" lvl="1" indent="-342900">
              <a:buClr>
                <a:schemeClr val="tx1"/>
              </a:buClr>
              <a:buFont typeface="Lucida Grande" charset="0"/>
              <a:buChar char="-"/>
            </a:pPr>
            <a:r>
              <a:rPr lang="en-US">
                <a:solidFill>
                  <a:srgbClr val="0000FF"/>
                </a:solidFill>
                <a:latin typeface="Calibri" charset="0"/>
              </a:rPr>
              <a:t>Channeling</a:t>
            </a:r>
            <a:r>
              <a:rPr lang="en-US">
                <a:latin typeface="Calibri" charset="0"/>
              </a:rPr>
              <a:t> minimizes side reactions.</a:t>
            </a:r>
          </a:p>
          <a:p>
            <a:pPr marL="800100" lvl="1" indent="-342900">
              <a:buFont typeface="Lucida Grande" charset="0"/>
              <a:buChar char="-"/>
            </a:pPr>
            <a:r>
              <a:rPr lang="en-US">
                <a:latin typeface="Calibri" charset="0"/>
              </a:rPr>
              <a:t>The regulation of activity of one subunit affects the entire complex.</a:t>
            </a:r>
          </a:p>
          <a:p>
            <a:pPr marL="220663" indent="-220663">
              <a:buFont typeface="Wingdings" charset="0"/>
              <a:buChar char="Ø"/>
            </a:pPr>
            <a:endParaRPr lang="en-US" sz="2800">
              <a:latin typeface="Calibri" charset="0"/>
            </a:endParaRPr>
          </a:p>
        </p:txBody>
      </p:sp>
      <p:sp>
        <p:nvSpPr>
          <p:cNvPr id="13316" name="Line 4"/>
          <p:cNvSpPr>
            <a:spLocks noChangeShapeType="1"/>
          </p:cNvSpPr>
          <p:nvPr/>
        </p:nvSpPr>
        <p:spPr bwMode="auto">
          <a:xfrm>
            <a:off x="4953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715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dirty="0" err="1">
                <a:solidFill>
                  <a:srgbClr val="A6A6A6"/>
                </a:solidFill>
                <a:latin typeface="Calibri" charset="0"/>
              </a:rPr>
              <a:t>Cryoelectronmicroscopy</a:t>
            </a:r>
            <a:r>
              <a:rPr lang="en-US" sz="4000" b="1" dirty="0">
                <a:solidFill>
                  <a:srgbClr val="A6A6A6"/>
                </a:solidFill>
                <a:latin typeface="Calibri" charset="0"/>
              </a:rPr>
              <a:t> of PDC</a:t>
            </a:r>
          </a:p>
        </p:txBody>
      </p:sp>
      <p:sp>
        <p:nvSpPr>
          <p:cNvPr id="14339" name="Rectangle 3"/>
          <p:cNvSpPr txBox="1">
            <a:spLocks noChangeArrowheads="1"/>
          </p:cNvSpPr>
          <p:nvPr/>
        </p:nvSpPr>
        <p:spPr bwMode="auto">
          <a:xfrm>
            <a:off x="228600" y="914400"/>
            <a:ext cx="883920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buFontTx/>
              <a:buChar char="•"/>
            </a:pPr>
            <a:r>
              <a:rPr lang="en-US" dirty="0">
                <a:solidFill>
                  <a:srgbClr val="A6A6A6"/>
                </a:solidFill>
                <a:latin typeface="Calibri" charset="0"/>
              </a:rPr>
              <a:t>Samples are in a near-native frozen hydrated state.</a:t>
            </a:r>
          </a:p>
          <a:p>
            <a:pPr eaLnBrk="1" hangingPunct="1">
              <a:buFontTx/>
              <a:buChar char="•"/>
            </a:pPr>
            <a:r>
              <a:rPr lang="en-US" dirty="0">
                <a:solidFill>
                  <a:srgbClr val="A6A6A6"/>
                </a:solidFill>
                <a:latin typeface="Calibri" charset="0"/>
              </a:rPr>
              <a:t>Low temperature protects biological specimens against radiation damage.</a:t>
            </a:r>
          </a:p>
          <a:p>
            <a:pPr eaLnBrk="1" hangingPunct="1">
              <a:buFontTx/>
              <a:buChar char="•"/>
            </a:pPr>
            <a:r>
              <a:rPr lang="en-US" dirty="0">
                <a:solidFill>
                  <a:srgbClr val="A6A6A6"/>
                </a:solidFill>
                <a:latin typeface="Calibri" charset="0"/>
              </a:rPr>
              <a:t>Electrons have a smaller de Broglie wavelength and produce much higher-resolution images than light.</a:t>
            </a:r>
          </a:p>
          <a:p>
            <a:pPr eaLnBrk="1" hangingPunct="1">
              <a:buFontTx/>
              <a:buChar char="•"/>
            </a:pPr>
            <a:endParaRPr lang="en-US" sz="2000" dirty="0">
              <a:latin typeface="Calibri" charset="0"/>
            </a:endParaRPr>
          </a:p>
        </p:txBody>
      </p:sp>
      <p:sp>
        <p:nvSpPr>
          <p:cNvPr id="14340"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4341" name="Picture 6" descr="Image (a) is a micrograph of PDH complexes, and shows some dark black circles in the upper left and lower right of the image. The remainder of the image is black, gray, and white. Below the image is a marker that starts halfway horizontally to the end and marked as 50 nm. It has an arrow pointing to the outside ring of Image (b), which is a three-dimensional image of PDH complex. The outer ring is yellow and marked as E1. Inside this are green ovally-shaped images marked as E2, with red images intertwined marked as E3. Below this image is a horizontal marker, which measures the outside yellow ring, and is marked as 10 nm."/>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04844"/>
            <a:ext cx="5181600"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758218" y="3429000"/>
            <a:ext cx="3100371" cy="1477328"/>
          </a:xfrm>
          <a:prstGeom prst="rect">
            <a:avLst/>
          </a:prstGeom>
        </p:spPr>
        <p:txBody>
          <a:bodyPr wrap="square">
            <a:spAutoFit/>
          </a:bodyPr>
          <a:lstStyle/>
          <a:p>
            <a:r>
              <a:rPr lang="en-US" dirty="0" smtClean="0">
                <a:ea typeface="MS PGothic" charset="0"/>
              </a:rPr>
              <a:t>The </a:t>
            </a:r>
            <a:r>
              <a:rPr lang="en-US" dirty="0" err="1" smtClean="0">
                <a:ea typeface="MS PGothic" charset="0"/>
              </a:rPr>
              <a:t>lipoyl</a:t>
            </a:r>
            <a:r>
              <a:rPr lang="en-US" dirty="0" smtClean="0">
                <a:ea typeface="MS PGothic" charset="0"/>
              </a:rPr>
              <a:t> domain of E</a:t>
            </a:r>
            <a:r>
              <a:rPr lang="en-US" baseline="-25000" dirty="0" smtClean="0">
                <a:ea typeface="MS PGothic" charset="0"/>
              </a:rPr>
              <a:t>2</a:t>
            </a:r>
            <a:r>
              <a:rPr lang="en-US" dirty="0" smtClean="0">
                <a:ea typeface="MS PGothic" charset="0"/>
              </a:rPr>
              <a:t> (blue) reaches outward to touch the active sites of E</a:t>
            </a:r>
            <a:r>
              <a:rPr lang="en-US" baseline="-25000" dirty="0" smtClean="0">
                <a:ea typeface="MS PGothic" charset="0"/>
              </a:rPr>
              <a:t>1</a:t>
            </a:r>
            <a:r>
              <a:rPr lang="en-US" dirty="0" smtClean="0">
                <a:ea typeface="MS PGothic" charset="0"/>
              </a:rPr>
              <a:t> molecules (yellow) arranged on the E</a:t>
            </a:r>
            <a:r>
              <a:rPr lang="en-US" baseline="-25000" dirty="0" smtClean="0">
                <a:ea typeface="MS PGothic" charset="0"/>
              </a:rPr>
              <a:t>2</a:t>
            </a:r>
            <a:r>
              <a:rPr lang="en-US" dirty="0" smtClean="0">
                <a:ea typeface="MS PGothic" charset="0"/>
              </a:rPr>
              <a:t> core. </a:t>
            </a:r>
            <a:endParaRPr lang="en-US" dirty="0"/>
          </a:p>
        </p:txBody>
      </p:sp>
    </p:spTree>
    <p:extLst>
      <p:ext uri="{BB962C8B-B14F-4D97-AF65-F5344CB8AC3E}">
        <p14:creationId xmlns:p14="http://schemas.microsoft.com/office/powerpoint/2010/main" val="214108512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0"/>
            <a:ext cx="9144000" cy="685800"/>
          </a:xfrm>
        </p:spPr>
        <p:txBody>
          <a:bodyPr>
            <a:normAutofit fontScale="90000"/>
          </a:bodyPr>
          <a:lstStyle/>
          <a:p>
            <a:r>
              <a:rPr lang="en-US" altLang="en-US">
                <a:latin typeface="Calibri" charset="0"/>
                <a:ea typeface="MS PGothic" charset="-128"/>
                <a:cs typeface="Calibri" charset="0"/>
              </a:rPr>
              <a:t>Biological Tethers Allow Flexibility</a:t>
            </a:r>
          </a:p>
        </p:txBody>
      </p:sp>
      <p:sp>
        <p:nvSpPr>
          <p:cNvPr id="52227"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2228" name="Picture 4" descr="an image showing biological tethers.  The top image depicts dihydrolipoyl transacetylase (E2), and has lipoate on the left, where S bonds right to S (both in red box). S bonds up and left, the up and right, and then down and right to a blue binding line. The second S binds up and right to this blue bonding line. This line moves to the right and goes up, down, up, down, and at the next up point is double bonded to O, which bonds down and right to N, which begins the lys residue. N binds up, down, up, down, then up to H over C, which bonds down and right to N over H and up and right to C, which double bonds up to O. Just below this, the pyruvate carboxylase image is depicted. It begins with biotin, which begins with O double bonded down to the top point of a pentagon (second point). From the left point, clockwise, is HN (in a pink box) and the third point is NH. The bottom side of this pentagon also shares the top side of a pentagon just below it. The fifth point of this pentagon is S, which bonds up and right to a blue bonding line, which extends right and goes up, down, up, down, and up again. At the point, O double bonds to it, then bonds down and right to N, where lys residue begins, as described above. In the last diagram, it highlights acyl carrier protein. FOr beta-mercaptoethylamine, HS (in a red box) bonds down and right, then up and right, then down and right (blue bond lines) to N over H, which bonds up to a double bond to O, where pantothenate begins. O then bonds down, then up, then down to N over H, which bonds up to where O is double bonded to the point. This continues to go right and down to the next point where OH is bonded. The blue bond line from that point goes up to the point where it is bonded (in black) to CH3 up and to the left, and to CH3 up and to the right. From this point it continues down (in blue), then up to O, where O bonds right to P, which double bonds up to O, bonds down to O-, and bonds right to O, which bonds to Ser.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914400"/>
            <a:ext cx="5419725" cy="579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559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Overall Reaction of PDC</a:t>
            </a:r>
          </a:p>
        </p:txBody>
      </p:sp>
      <p:sp>
        <p:nvSpPr>
          <p:cNvPr id="15363" name="Line 4"/>
          <p:cNvSpPr>
            <a:spLocks noChangeShapeType="1"/>
          </p:cNvSpPr>
          <p:nvPr/>
        </p:nvSpPr>
        <p:spPr bwMode="auto">
          <a:xfrm>
            <a:off x="4953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5364" name="Picture 4" descr="An image depicting oxidative decarboxylation of pyruvate to acetyl-CoA by the PDH complex.&#10;This image has three ovular-shaped images. The first is yellow and identifies pyruvate dehydrogenase E1. TPP is at the top and has a curved arrow going down to TPP as step 1. The second TPP has a curved arrow on the right side going up to the first TPP as step 2. The second TPP bonds down to CHOH (pink), which bonds down to CH3 (pink). The CHOH is marked as hydroxyethyl TPP. To the left of the yellow image is the pyruvate chain (all in pink). CH3 bonds right to C, which double bonds up to O and bonds right to C. C double bonds up and to the right to O and bonds down and right to O-. From there is a black, curved arrow to CO2 (in pink). To the right of the yellow image is a blue image, identified as dihydrolipoyl transacetylase, E2. At the bottom, oxidized lipolysine has blue lines. To the left of those lines S bonds up to S. Both Ss are highlighted in yellow. From the top S is a curved arrow going right and pointing to SH (highlighted). SH has small blue lines going down, the down and right, then up and right, the up to S (highlighted. This is marked as acetyl lipollysine. The highlighted S bonds up to C (pink), which double bonds right to O (pink) and bonds up to CH3 (pink). To the right of this is a circle with three arrows. In the middle, it is marked as Lys. Above the circle is COA-SH with a curved arrow going down to meet the circle (step 3) then up to the acetyl CoA chain, where CH3 (pink) bonds right to C (pink), which double bonds up to O (pink). Comin out of the right side of the circle in between the arrows is a wavy blue line, which is marked as reduced lipollysine, and where SH (highlighted) bonds left, then down and left, then down and right to SH (highlighted). In the last ovular figure, which is pink, FAD has a curved arrow going left and down to FADH2 as step 4. Step 5 has a curved arrow going right and up back to FAD. To the right of this arrow is another curved arrow from NAD+ going up and right to NADH + H+. This is the dihydrolipoyl dehydrogenase, E3 imag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 y="762000"/>
            <a:ext cx="7507150" cy="48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200929" y="5042685"/>
            <a:ext cx="5253723" cy="646331"/>
          </a:xfrm>
          <a:prstGeom prst="rect">
            <a:avLst/>
          </a:prstGeom>
        </p:spPr>
        <p:txBody>
          <a:bodyPr wrap="square">
            <a:spAutoFit/>
          </a:bodyPr>
          <a:lstStyle/>
          <a:p>
            <a:r>
              <a:rPr lang="en-US" b="1" dirty="0" smtClean="0">
                <a:solidFill>
                  <a:srgbClr val="FF0000"/>
                </a:solidFill>
              </a:rPr>
              <a:t>Dehydrogenase: oxidizes </a:t>
            </a:r>
            <a:r>
              <a:rPr lang="en-US" b="1" dirty="0">
                <a:solidFill>
                  <a:srgbClr val="FF0000"/>
                </a:solidFill>
              </a:rPr>
              <a:t>a substrate by reducing an electron acceptor</a:t>
            </a:r>
          </a:p>
        </p:txBody>
      </p:sp>
      <p:sp>
        <p:nvSpPr>
          <p:cNvPr id="3" name="Rectangle 2"/>
          <p:cNvSpPr/>
          <p:nvPr/>
        </p:nvSpPr>
        <p:spPr>
          <a:xfrm>
            <a:off x="270248" y="5723141"/>
            <a:ext cx="8454652" cy="923330"/>
          </a:xfrm>
          <a:prstGeom prst="rect">
            <a:avLst/>
          </a:prstGeom>
        </p:spPr>
        <p:txBody>
          <a:bodyPr wrap="square">
            <a:spAutoFit/>
          </a:bodyPr>
          <a:lstStyle/>
          <a:p>
            <a:r>
              <a:rPr lang="en-US" dirty="0"/>
              <a:t>The long </a:t>
            </a:r>
            <a:r>
              <a:rPr lang="en-US" dirty="0" err="1"/>
              <a:t>lipoyllysyl</a:t>
            </a:r>
            <a:r>
              <a:rPr lang="en-US" dirty="0"/>
              <a:t> arm swings from the active site of E</a:t>
            </a:r>
            <a:r>
              <a:rPr lang="en-US" baseline="-25000" dirty="0"/>
              <a:t>1</a:t>
            </a:r>
            <a:r>
              <a:rPr lang="en-US" dirty="0"/>
              <a:t> to E</a:t>
            </a:r>
            <a:r>
              <a:rPr lang="en-US" baseline="-25000" dirty="0"/>
              <a:t>2</a:t>
            </a:r>
            <a:r>
              <a:rPr lang="en-US" dirty="0"/>
              <a:t> to E</a:t>
            </a:r>
            <a:r>
              <a:rPr lang="en-US" baseline="-25000" dirty="0"/>
              <a:t>3</a:t>
            </a:r>
            <a:r>
              <a:rPr lang="en-US" dirty="0"/>
              <a:t>, tethering the intermediates to the enzyme complex to allow substrate channeling.</a:t>
            </a:r>
          </a:p>
          <a:p>
            <a:r>
              <a:rPr lang="en-US" dirty="0" smtClean="0"/>
              <a:t>.</a:t>
            </a:r>
            <a:endParaRPr lang="en-US" dirty="0"/>
          </a:p>
        </p:txBody>
      </p:sp>
    </p:spTree>
    <p:extLst>
      <p:ext uri="{BB962C8B-B14F-4D97-AF65-F5344CB8AC3E}">
        <p14:creationId xmlns:p14="http://schemas.microsoft.com/office/powerpoint/2010/main" val="11280795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noFill/>
        </p:spPr>
        <p:txBody>
          <a:bodyPr>
            <a:normAutofit fontScale="90000"/>
          </a:bodyPr>
          <a:lstStyle/>
          <a:p>
            <a:pPr eaLnBrk="1" hangingPunct="1"/>
            <a:r>
              <a:rPr lang="en-US">
                <a:latin typeface="Calibri" charset="0"/>
                <a:ea typeface="MS PGothic" charset="0"/>
                <a:cs typeface="Calibri" charset="0"/>
              </a:rPr>
              <a:t>Sequence of Events in </a:t>
            </a:r>
            <a:br>
              <a:rPr lang="en-US">
                <a:latin typeface="Calibri" charset="0"/>
                <a:ea typeface="MS PGothic" charset="0"/>
                <a:cs typeface="Calibri" charset="0"/>
              </a:rPr>
            </a:br>
            <a:r>
              <a:rPr lang="en-US">
                <a:latin typeface="Calibri" charset="0"/>
                <a:ea typeface="MS PGothic" charset="0"/>
                <a:cs typeface="Calibri" charset="0"/>
              </a:rPr>
              <a:t>Oxidative Decarboxylation of Pyruvate</a:t>
            </a:r>
          </a:p>
        </p:txBody>
      </p:sp>
      <p:sp>
        <p:nvSpPr>
          <p:cNvPr id="45059" name="Rectangle 3"/>
          <p:cNvSpPr>
            <a:spLocks noChangeArrowheads="1"/>
          </p:cNvSpPr>
          <p:nvPr/>
        </p:nvSpPr>
        <p:spPr bwMode="auto">
          <a:xfrm>
            <a:off x="371475" y="1600200"/>
            <a:ext cx="83915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defRPr/>
            </a:pPr>
            <a:r>
              <a:rPr lang="en-US" sz="2800" dirty="0">
                <a:latin typeface="Calibri" pitchFamily="34" charset="0"/>
                <a:ea typeface="ＭＳ Ｐゴシック" charset="-128"/>
                <a:cs typeface="Calibri" pitchFamily="34" charset="0"/>
              </a:rPr>
              <a:t>Enzyme 1 </a:t>
            </a:r>
          </a:p>
          <a:p>
            <a:pPr marL="677863" lvl="1" indent="-220663">
              <a:spcBef>
                <a:spcPts val="0"/>
              </a:spcBef>
              <a:buFontTx/>
              <a:buChar char="•"/>
              <a:defRPr/>
            </a:pPr>
            <a:r>
              <a:rPr lang="en-US" sz="2800" b="1" dirty="0">
                <a:latin typeface="Calibri" pitchFamily="34" charset="0"/>
                <a:ea typeface="ＭＳ Ｐゴシック" charset="-128"/>
                <a:cs typeface="Calibri" pitchFamily="34" charset="0"/>
              </a:rPr>
              <a:t> Step 1:</a:t>
            </a:r>
            <a:r>
              <a:rPr lang="en-US" sz="2800" dirty="0">
                <a:latin typeface="Calibri" pitchFamily="34" charset="0"/>
                <a:ea typeface="ＭＳ Ｐゴシック" charset="-128"/>
                <a:cs typeface="Calibri" pitchFamily="34" charset="0"/>
              </a:rPr>
              <a:t> Decarboxylation of pyruvate to an aldehyde </a:t>
            </a:r>
          </a:p>
          <a:p>
            <a:pPr marL="677863" lvl="1" indent="-220663">
              <a:spcBef>
                <a:spcPts val="0"/>
              </a:spcBef>
              <a:buFontTx/>
              <a:buChar char="•"/>
              <a:defRPr/>
            </a:pPr>
            <a:r>
              <a:rPr lang="en-US" sz="2800" b="1" dirty="0">
                <a:latin typeface="Calibri" pitchFamily="34" charset="0"/>
                <a:ea typeface="ＭＳ Ｐゴシック" charset="-128"/>
                <a:cs typeface="Calibri" pitchFamily="34" charset="0"/>
              </a:rPr>
              <a:t> Step 2:</a:t>
            </a:r>
            <a:r>
              <a:rPr lang="en-US" sz="2800" dirty="0">
                <a:latin typeface="Calibri" pitchFamily="34" charset="0"/>
                <a:ea typeface="ＭＳ Ｐゴシック" charset="-128"/>
                <a:cs typeface="Calibri" pitchFamily="34" charset="0"/>
              </a:rPr>
              <a:t> Oxidation of aldehyde to a carboxylic acid</a:t>
            </a:r>
          </a:p>
          <a:p>
            <a:pPr marL="1143000" lvl="2" indent="-228600">
              <a:spcBef>
                <a:spcPts val="0"/>
              </a:spcBef>
              <a:spcAft>
                <a:spcPts val="1200"/>
              </a:spcAft>
              <a:buFont typeface="Calibri" pitchFamily="34" charset="0"/>
              <a:buChar char="‒"/>
              <a:defRPr/>
            </a:pPr>
            <a:r>
              <a:rPr lang="en-US" dirty="0">
                <a:latin typeface="Calibri" pitchFamily="34" charset="0"/>
                <a:ea typeface="ＭＳ Ｐゴシック" charset="-128"/>
                <a:cs typeface="Calibri" pitchFamily="34" charset="0"/>
              </a:rPr>
              <a:t>Electrons reduce </a:t>
            </a:r>
            <a:r>
              <a:rPr lang="en-US" dirty="0" err="1">
                <a:latin typeface="Calibri" pitchFamily="34" charset="0"/>
                <a:ea typeface="ＭＳ Ｐゴシック" charset="-128"/>
                <a:cs typeface="Calibri" pitchFamily="34" charset="0"/>
              </a:rPr>
              <a:t>lipoamide</a:t>
            </a:r>
            <a:r>
              <a:rPr lang="en-US" dirty="0">
                <a:latin typeface="Calibri" pitchFamily="34" charset="0"/>
                <a:ea typeface="ＭＳ Ｐゴシック" charset="-128"/>
                <a:cs typeface="Calibri" pitchFamily="34" charset="0"/>
              </a:rPr>
              <a:t> and form a </a:t>
            </a:r>
            <a:r>
              <a:rPr lang="en-US" dirty="0" err="1">
                <a:latin typeface="Calibri" pitchFamily="34" charset="0"/>
                <a:ea typeface="ＭＳ Ｐゴシック" charset="-128"/>
                <a:cs typeface="Calibri" pitchFamily="34" charset="0"/>
              </a:rPr>
              <a:t>thioester</a:t>
            </a:r>
            <a:r>
              <a:rPr lang="en-US" dirty="0">
                <a:latin typeface="Calibri" pitchFamily="34" charset="0"/>
                <a:ea typeface="ＭＳ Ｐゴシック" charset="-128"/>
                <a:cs typeface="Calibri" pitchFamily="34" charset="0"/>
              </a:rPr>
              <a:t>.</a:t>
            </a:r>
          </a:p>
          <a:p>
            <a:pPr>
              <a:spcBef>
                <a:spcPts val="0"/>
              </a:spcBef>
              <a:defRPr/>
            </a:pPr>
            <a:r>
              <a:rPr lang="en-US" sz="2800" dirty="0">
                <a:latin typeface="Calibri" pitchFamily="34" charset="0"/>
                <a:ea typeface="ＭＳ Ｐゴシック" charset="-128"/>
                <a:cs typeface="Calibri" pitchFamily="34" charset="0"/>
              </a:rPr>
              <a:t>Enzyme 2</a:t>
            </a:r>
          </a:p>
          <a:p>
            <a:pPr marL="677863" lvl="1" indent="-220663">
              <a:spcBef>
                <a:spcPts val="0"/>
              </a:spcBef>
              <a:spcAft>
                <a:spcPts val="1200"/>
              </a:spcAft>
              <a:buFontTx/>
              <a:buChar char="•"/>
              <a:defRPr/>
            </a:pPr>
            <a:r>
              <a:rPr lang="en-US" sz="2800" dirty="0">
                <a:latin typeface="Calibri" pitchFamily="34" charset="0"/>
                <a:ea typeface="ＭＳ Ｐゴシック" charset="-128"/>
                <a:cs typeface="Calibri" pitchFamily="34" charset="0"/>
              </a:rPr>
              <a:t> </a:t>
            </a:r>
            <a:r>
              <a:rPr lang="en-US" sz="2800" b="1" dirty="0">
                <a:latin typeface="Calibri" pitchFamily="34" charset="0"/>
                <a:ea typeface="ＭＳ Ｐゴシック" charset="-128"/>
                <a:cs typeface="Calibri" pitchFamily="34" charset="0"/>
              </a:rPr>
              <a:t>Step 3:</a:t>
            </a:r>
            <a:r>
              <a:rPr lang="en-US" sz="2800" dirty="0">
                <a:latin typeface="Calibri" pitchFamily="34" charset="0"/>
                <a:ea typeface="ＭＳ Ｐゴシック" charset="-128"/>
                <a:cs typeface="Calibri" pitchFamily="34" charset="0"/>
              </a:rPr>
              <a:t> Formation of </a:t>
            </a:r>
            <a:r>
              <a:rPr lang="en-US" sz="2800" dirty="0">
                <a:solidFill>
                  <a:srgbClr val="0000FF"/>
                </a:solidFill>
                <a:latin typeface="Calibri" pitchFamily="34" charset="0"/>
                <a:ea typeface="ＭＳ Ｐゴシック" charset="-128"/>
                <a:cs typeface="Calibri" pitchFamily="34" charset="0"/>
              </a:rPr>
              <a:t>acetyl-CoA (product 1)</a:t>
            </a:r>
          </a:p>
          <a:p>
            <a:pPr>
              <a:spcBef>
                <a:spcPts val="0"/>
              </a:spcBef>
              <a:defRPr/>
            </a:pPr>
            <a:r>
              <a:rPr lang="en-US" sz="2800" dirty="0">
                <a:latin typeface="Calibri" pitchFamily="34" charset="0"/>
                <a:ea typeface="ＭＳ Ｐゴシック" charset="-128"/>
                <a:cs typeface="Calibri" pitchFamily="34" charset="0"/>
              </a:rPr>
              <a:t>Enzyme 3 </a:t>
            </a:r>
          </a:p>
          <a:p>
            <a:pPr marL="677863" lvl="1" indent="-220663">
              <a:spcBef>
                <a:spcPts val="0"/>
              </a:spcBef>
              <a:buFontTx/>
              <a:buChar char="•"/>
              <a:defRPr/>
            </a:pPr>
            <a:r>
              <a:rPr lang="en-US" sz="2800" b="1" dirty="0">
                <a:latin typeface="Calibri" pitchFamily="34" charset="0"/>
                <a:ea typeface="ＭＳ Ｐゴシック" charset="-128"/>
                <a:cs typeface="Calibri" pitchFamily="34" charset="0"/>
              </a:rPr>
              <a:t> Step 4:</a:t>
            </a:r>
            <a:r>
              <a:rPr lang="en-US" sz="2800" dirty="0">
                <a:latin typeface="Calibri" pitchFamily="34" charset="0"/>
                <a:ea typeface="ＭＳ Ｐゴシック" charset="-128"/>
                <a:cs typeface="Calibri" pitchFamily="34" charset="0"/>
              </a:rPr>
              <a:t> </a:t>
            </a:r>
            <a:r>
              <a:rPr lang="en-US" sz="2800" dirty="0" err="1">
                <a:latin typeface="Calibri" pitchFamily="34" charset="0"/>
                <a:ea typeface="ＭＳ Ｐゴシック" charset="-128"/>
                <a:cs typeface="Calibri" pitchFamily="34" charset="0"/>
              </a:rPr>
              <a:t>Reoxidation</a:t>
            </a:r>
            <a:r>
              <a:rPr lang="en-US" sz="2800" dirty="0">
                <a:latin typeface="Calibri" pitchFamily="34" charset="0"/>
                <a:ea typeface="ＭＳ Ｐゴシック" charset="-128"/>
                <a:cs typeface="Calibri" pitchFamily="34" charset="0"/>
              </a:rPr>
              <a:t> of the </a:t>
            </a:r>
            <a:r>
              <a:rPr lang="en-US" sz="2800" dirty="0" err="1">
                <a:latin typeface="Calibri" pitchFamily="34" charset="0"/>
                <a:ea typeface="ＭＳ Ｐゴシック" charset="-128"/>
                <a:cs typeface="Calibri" pitchFamily="34" charset="0"/>
              </a:rPr>
              <a:t>lipoamide</a:t>
            </a:r>
            <a:r>
              <a:rPr lang="en-US" sz="2800" dirty="0">
                <a:latin typeface="Calibri" pitchFamily="34" charset="0"/>
                <a:ea typeface="ＭＳ Ｐゴシック" charset="-128"/>
                <a:cs typeface="Calibri" pitchFamily="34" charset="0"/>
              </a:rPr>
              <a:t> cofactor</a:t>
            </a:r>
          </a:p>
          <a:p>
            <a:pPr marL="677863" lvl="1" indent="-220663">
              <a:spcBef>
                <a:spcPts val="0"/>
              </a:spcBef>
              <a:buFontTx/>
              <a:buChar char="•"/>
              <a:defRPr/>
            </a:pPr>
            <a:r>
              <a:rPr lang="en-US" sz="2800" b="1" dirty="0">
                <a:latin typeface="Calibri" pitchFamily="34" charset="0"/>
                <a:ea typeface="ＭＳ Ｐゴシック" charset="-128"/>
                <a:cs typeface="Calibri" pitchFamily="34" charset="0"/>
              </a:rPr>
              <a:t> Step 5:</a:t>
            </a:r>
            <a:r>
              <a:rPr lang="en-US" sz="2800" dirty="0">
                <a:latin typeface="Calibri" pitchFamily="34" charset="0"/>
                <a:ea typeface="ＭＳ Ｐゴシック" charset="-128"/>
                <a:cs typeface="Calibri" pitchFamily="34" charset="0"/>
              </a:rPr>
              <a:t> Regeneration of the oxidized FAD cofactor</a:t>
            </a:r>
          </a:p>
          <a:p>
            <a:pPr marL="1143000" lvl="2" indent="-228600">
              <a:spcBef>
                <a:spcPts val="0"/>
              </a:spcBef>
              <a:buFont typeface="Calibri" pitchFamily="34" charset="0"/>
              <a:buChar char="‒"/>
              <a:defRPr/>
            </a:pPr>
            <a:r>
              <a:rPr lang="en-US" dirty="0">
                <a:latin typeface="Calibri" pitchFamily="34" charset="0"/>
                <a:ea typeface="ＭＳ Ｐゴシック" charset="-128"/>
                <a:cs typeface="Calibri" pitchFamily="34" charset="0"/>
              </a:rPr>
              <a:t>forming </a:t>
            </a:r>
            <a:r>
              <a:rPr lang="en-US" dirty="0">
                <a:solidFill>
                  <a:srgbClr val="0000FF"/>
                </a:solidFill>
                <a:latin typeface="Calibri" pitchFamily="34" charset="0"/>
                <a:ea typeface="ＭＳ Ｐゴシック" charset="-128"/>
                <a:cs typeface="Calibri" pitchFamily="34" charset="0"/>
              </a:rPr>
              <a:t>NADH (product 2)</a:t>
            </a:r>
          </a:p>
          <a:p>
            <a:pPr marL="220663" indent="-220663">
              <a:spcBef>
                <a:spcPts val="0"/>
              </a:spcBef>
              <a:buFont typeface="Wingdings" charset="2"/>
              <a:buNone/>
              <a:defRPr/>
            </a:pPr>
            <a:endParaRPr lang="en-US" sz="2800" dirty="0">
              <a:solidFill>
                <a:srgbClr val="0066FF"/>
              </a:solidFill>
              <a:latin typeface="Calibri" pitchFamily="34" charset="0"/>
              <a:ea typeface="ＭＳ Ｐゴシック" charset="-128"/>
              <a:cs typeface="Calibri" pitchFamily="34" charset="0"/>
            </a:endParaRPr>
          </a:p>
        </p:txBody>
      </p:sp>
      <p:sp>
        <p:nvSpPr>
          <p:cNvPr id="16388" name="Line 4"/>
          <p:cNvSpPr>
            <a:spLocks noChangeShapeType="1"/>
          </p:cNvSpPr>
          <p:nvPr/>
        </p:nvSpPr>
        <p:spPr bwMode="auto">
          <a:xfrm>
            <a:off x="4953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999480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nvSpPr>
        <p:spPr bwMode="auto">
          <a:xfrm>
            <a:off x="4763" y="0"/>
            <a:ext cx="91392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The Citric Acid Cycle (CAC)</a:t>
            </a:r>
          </a:p>
        </p:txBody>
      </p:sp>
      <p:sp>
        <p:nvSpPr>
          <p:cNvPr id="17411" name="Line 4"/>
          <p:cNvSpPr>
            <a:spLocks noChangeShapeType="1"/>
          </p:cNvSpPr>
          <p:nvPr/>
        </p:nvSpPr>
        <p:spPr bwMode="auto">
          <a:xfrm>
            <a:off x="4953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7412" name="Picture 4" descr="An image depicting the citric acid cycle.&#10;This image has a large circle with citric acid cycle identified in the middle. Step 1 is Claisen condensation, where methyl group of acetyl-CoA is converted to methylene in citrate. At the top of the circle is the acetyl-CoA chain. CH3 binds right to C, which double binds up to O (all in pink) and binds right to S-CoA. This chain has a blue arrow going right and down as part of the circle which points to the citrate chain. This long blue arrow is identified as citrate synthase (in blue). Halfway there on the airrow is another curved arrow going up where H2O points to CoA-SH. The citrate chain begins with CH2, which binds right to COO- (all in pink). CH2 also binds down to C, which binds left to HO, right to COO-, and down to CH2. CH@ binds right to COO-. This chain has reversible blue arrows going around the circle and are identified (in blue) as aconitase. The down arrow of the reversible arrows also points right to H2O. Step 2a is dehydration/rehydration: -OH group of citrate repositioned in isocitrate, which sets up decarboxylation in the next step. The reversible arrows point from the citrate chain to the cis-Aconitate chain, which begins with CH2 binding right to COO- (all pink). CH2 also binds down to C, which binds right to COO- and double binds down to C, which binds right to COO- and down to H. This chain is in brackets. Reversible arrows go from the cis-Aconitate chain to the Isocitrate chain and are identified as aconitase (in blue). H2O also oints to the down blue arrow. This is step 2b (rehydration). The Isocitrate chain begins with CH2, which binds right to COO- (all in pink). CH2 also binds down to C, which binds left to H, right to COO-, and down to C. C binds left to HO, right to H, and down to COO-. A blue arrow with two ends points, identified as isocitrate dehydrogenase (in blue), points right to CO2, and left to the alpha-Ketoglutarate chain. There is also a thin red arrow that goes from the blue arrows to NADH in an orange oval. This is step 3, or oxidative decarboxylation: -OH group oxidized to carbonyl, which in turn facilitates decarboxylation by stabilizing carbanion formed on adjacent carbon. The alpha-Ketoglutarate chain begins with CH2 binding right to COO- (all in pink). CH2 also binds down to CH2, which binds down to C, which double binds right to O and binds down to COO-. A blue arrow points from the alpha-ketoglutarate chain to the succinyl-CoA chain and is identified as alpha-ketoglutarate dehydrogenase complex. It has a curved blue arrow attached to it going from CoA-SH to CO2. These arrows also have a thin red line pointing up to NADH in an orange oval. This is the 4 step: oxidative decarboxylation: pyruvate-dehydrogenase-like meachanism; dependent on carbonyl on adjacent carbon. The succinyl-CoA chain begins with CH2 binding right to COO- (all in pink). CH2 also binds down to CH2, which binds down to C, which binds right to S-CoA and double binds down to O. From there, are versible arrows pointing to the succinate chain and identified as succinyl-CoA synthetase (in blue). On the reversible arrows is a curved arrow going from GDP (ADP) + Pi to GTP (ATP) in and orange circle. There is also another arrow darting from the arrow pointing to the succinate chain that points to COa-SH. This is step 5, or substrate-level phosphorylation: energy of thioester conserved in phosphoanhydride bond of GTP or ATP. The succinate chain begins with CH2, which binds right to COO-, and down to CH2, which binds down to COO-. This chain has reversible arrows pointing to the funurate chain, identified as succinate dehyrdrogenase. There is a thin red arrow pointing from these arrows to FADH2 in an orange oval. This is step 6, or dehydrogenation: introduction of double bond initiates methylene oxidation sequence. The fumurate chain begins with COO- , which binds down to CH, which double binds to HC, which binds to COO-. After the fumurate chain, reversible arrows point to the malate chain, identified as fumurase (in blue). H2O points to the arrow toward the malate chain. This is step 7, or hydration: addition of water across double bond introdues -- OH group for next oxidation step. The malate chain begins with COO- and binds down to CH, which binds left to HO and down to CH2, which binds down to COO-. The malate chain has reversible arrows pointing to the oxaloacetate chain, identified as malate dehydrogenase (in blue). There is also a thin red arrow from these arrows pointing to NADH in an orange oval. This is step 8, or dehyrdrogenation: oxidation of --OH completes oxidation sequence; generates carbonyl positioned to facilitate Claisen condensation in next step. Th oxaloacetate chain begins with O, which double binds right to C, which binds right to COO- and binds down to CH2, which binds right to COO-. There is a blue arrow from oxaloacetate pointing back to the acetyle-CoA chain to complete, and restart the process.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4193" y="1152525"/>
            <a:ext cx="5387975"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43551" y="1013365"/>
            <a:ext cx="2348518" cy="923330"/>
          </a:xfrm>
          <a:prstGeom prst="rect">
            <a:avLst/>
          </a:prstGeom>
        </p:spPr>
        <p:txBody>
          <a:bodyPr wrap="square">
            <a:spAutoFit/>
          </a:bodyPr>
          <a:lstStyle/>
          <a:p>
            <a:r>
              <a:rPr lang="en-US" dirty="0" smtClean="0"/>
              <a:t>Our City Is Kept Safe And Sound From Malice</a:t>
            </a:r>
            <a:endParaRPr lang="en-US" dirty="0"/>
          </a:p>
        </p:txBody>
      </p:sp>
      <p:sp>
        <p:nvSpPr>
          <p:cNvPr id="3" name="Rectangle 2"/>
          <p:cNvSpPr/>
          <p:nvPr/>
        </p:nvSpPr>
        <p:spPr>
          <a:xfrm>
            <a:off x="305642" y="2367170"/>
            <a:ext cx="2828551" cy="1200329"/>
          </a:xfrm>
          <a:prstGeom prst="rect">
            <a:avLst/>
          </a:prstGeom>
        </p:spPr>
        <p:txBody>
          <a:bodyPr wrap="square">
            <a:spAutoFit/>
          </a:bodyPr>
          <a:lstStyle/>
          <a:p>
            <a:r>
              <a:rPr lang="en-US" dirty="0" smtClean="0"/>
              <a:t>Citrate Is </a:t>
            </a:r>
            <a:r>
              <a:rPr lang="en-US" dirty="0" err="1" smtClean="0"/>
              <a:t>Kreb’s</a:t>
            </a:r>
            <a:r>
              <a:rPr lang="en-US" dirty="0" smtClean="0"/>
              <a:t> Starting Substrate For Making Oxaloacetate</a:t>
            </a:r>
          </a:p>
          <a:p>
            <a:endParaRPr lang="en-US" dirty="0"/>
          </a:p>
        </p:txBody>
      </p:sp>
      <p:sp>
        <p:nvSpPr>
          <p:cNvPr id="4" name="Rectangle 3"/>
          <p:cNvSpPr/>
          <p:nvPr/>
        </p:nvSpPr>
        <p:spPr>
          <a:xfrm>
            <a:off x="305642" y="3663327"/>
            <a:ext cx="2502838" cy="646331"/>
          </a:xfrm>
          <a:prstGeom prst="rect">
            <a:avLst/>
          </a:prstGeom>
        </p:spPr>
        <p:txBody>
          <a:bodyPr wrap="square">
            <a:spAutoFit/>
          </a:bodyPr>
          <a:lstStyle/>
          <a:p>
            <a:r>
              <a:rPr lang="en-US" dirty="0" smtClean="0"/>
              <a:t>Can I Keep Selling Sex For Money, Officer?</a:t>
            </a:r>
            <a:endParaRPr lang="en-US" dirty="0"/>
          </a:p>
        </p:txBody>
      </p:sp>
    </p:spTree>
    <p:extLst>
      <p:ext uri="{BB962C8B-B14F-4D97-AF65-F5344CB8AC3E}">
        <p14:creationId xmlns:p14="http://schemas.microsoft.com/office/powerpoint/2010/main" val="5712918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1219200" y="228600"/>
            <a:ext cx="6781800" cy="685800"/>
          </a:xfrm>
        </p:spPr>
        <p:txBody>
          <a:bodyPr>
            <a:normAutofit fontScale="90000"/>
          </a:bodyPr>
          <a:lstStyle/>
          <a:p>
            <a:pPr eaLnBrk="1" hangingPunct="1"/>
            <a:r>
              <a:rPr lang="en-US" dirty="0">
                <a:solidFill>
                  <a:srgbClr val="A6A6A6"/>
                </a:solidFill>
                <a:latin typeface="Calibri" charset="0"/>
                <a:ea typeface="MS PGothic" charset="0"/>
                <a:cs typeface="Calibri" charset="0"/>
              </a:rPr>
              <a:t>Sequence of Events in the Citric Acid Cycle </a:t>
            </a:r>
          </a:p>
        </p:txBody>
      </p:sp>
      <p:sp>
        <p:nvSpPr>
          <p:cNvPr id="18435" name="Rectangle 4"/>
          <p:cNvSpPr>
            <a:spLocks noChangeArrowheads="1"/>
          </p:cNvSpPr>
          <p:nvPr/>
        </p:nvSpPr>
        <p:spPr bwMode="auto">
          <a:xfrm>
            <a:off x="381000" y="1371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09563" indent="-309563">
              <a:lnSpc>
                <a:spcPct val="120000"/>
              </a:lnSpc>
              <a:spcBef>
                <a:spcPct val="20000"/>
              </a:spcBef>
              <a:buFontTx/>
              <a:buChar char="•"/>
            </a:pPr>
            <a:r>
              <a:rPr lang="en-US" sz="2800" dirty="0">
                <a:solidFill>
                  <a:srgbClr val="A6A6A6"/>
                </a:solidFill>
                <a:latin typeface="Calibri" charset="0"/>
              </a:rPr>
              <a:t>Step</a:t>
            </a:r>
            <a:r>
              <a:rPr lang="en-US" sz="2800" dirty="0">
                <a:latin typeface="Calibri" charset="0"/>
              </a:rPr>
              <a:t> 1: C-C bond formation between acetate </a:t>
            </a:r>
            <a:r>
              <a:rPr lang="en-US" sz="2800" dirty="0">
                <a:solidFill>
                  <a:srgbClr val="FF0000"/>
                </a:solidFill>
                <a:latin typeface="Calibri" charset="0"/>
              </a:rPr>
              <a:t>(2C) </a:t>
            </a:r>
            <a:r>
              <a:rPr lang="en-US" sz="2800" dirty="0">
                <a:latin typeface="Calibri" charset="0"/>
              </a:rPr>
              <a:t>and oxaloacetate </a:t>
            </a:r>
            <a:r>
              <a:rPr lang="en-US" sz="2800" dirty="0">
                <a:solidFill>
                  <a:srgbClr val="FF0000"/>
                </a:solidFill>
                <a:latin typeface="Calibri" charset="0"/>
              </a:rPr>
              <a:t>(4C) </a:t>
            </a:r>
            <a:r>
              <a:rPr lang="en-US" sz="2800" dirty="0">
                <a:latin typeface="Calibri" charset="0"/>
              </a:rPr>
              <a:t>to make citrate </a:t>
            </a:r>
            <a:r>
              <a:rPr lang="en-US" sz="2800" dirty="0">
                <a:solidFill>
                  <a:srgbClr val="FF0000"/>
                </a:solidFill>
                <a:latin typeface="Calibri" charset="0"/>
              </a:rPr>
              <a:t>(6C)</a:t>
            </a:r>
          </a:p>
          <a:p>
            <a:pPr marL="309563" indent="-309563">
              <a:lnSpc>
                <a:spcPct val="120000"/>
              </a:lnSpc>
              <a:spcBef>
                <a:spcPct val="20000"/>
              </a:spcBef>
              <a:buFontTx/>
              <a:buChar char="•"/>
            </a:pPr>
            <a:r>
              <a:rPr lang="en-US" sz="2800" dirty="0">
                <a:solidFill>
                  <a:srgbClr val="A6A6A6"/>
                </a:solidFill>
                <a:latin typeface="Calibri" charset="0"/>
              </a:rPr>
              <a:t>Step</a:t>
            </a:r>
            <a:r>
              <a:rPr lang="en-US" sz="2800" dirty="0">
                <a:latin typeface="Calibri" charset="0"/>
              </a:rPr>
              <a:t> 2: Isomerization via dehydration/rehydration</a:t>
            </a:r>
          </a:p>
          <a:p>
            <a:pPr marL="309563" indent="-309563">
              <a:lnSpc>
                <a:spcPct val="120000"/>
              </a:lnSpc>
              <a:spcBef>
                <a:spcPct val="20000"/>
              </a:spcBef>
              <a:buFontTx/>
              <a:buChar char="•"/>
            </a:pPr>
            <a:r>
              <a:rPr lang="en-US" sz="2800" dirty="0">
                <a:solidFill>
                  <a:srgbClr val="A6A6A6"/>
                </a:solidFill>
                <a:latin typeface="Calibri" charset="0"/>
              </a:rPr>
              <a:t>Steps</a:t>
            </a:r>
            <a:r>
              <a:rPr lang="en-US" sz="2800" dirty="0">
                <a:latin typeface="Calibri" charset="0"/>
              </a:rPr>
              <a:t> 3–4: Oxidative </a:t>
            </a:r>
            <a:r>
              <a:rPr lang="en-US" sz="2800" dirty="0" err="1">
                <a:latin typeface="Calibri" charset="0"/>
              </a:rPr>
              <a:t>decarboxylations</a:t>
            </a:r>
            <a:r>
              <a:rPr lang="en-US" sz="2800" dirty="0">
                <a:latin typeface="Calibri" charset="0"/>
              </a:rPr>
              <a:t> to give 2 </a:t>
            </a:r>
            <a:r>
              <a:rPr lang="en-US" sz="2800" dirty="0">
                <a:solidFill>
                  <a:schemeClr val="accent2"/>
                </a:solidFill>
                <a:latin typeface="Calibri" charset="0"/>
              </a:rPr>
              <a:t>NADH</a:t>
            </a:r>
          </a:p>
          <a:p>
            <a:pPr marL="309563" indent="-309563">
              <a:lnSpc>
                <a:spcPct val="120000"/>
              </a:lnSpc>
              <a:spcBef>
                <a:spcPct val="20000"/>
              </a:spcBef>
              <a:buFontTx/>
              <a:buChar char="•"/>
            </a:pPr>
            <a:r>
              <a:rPr lang="en-US" sz="2800" dirty="0">
                <a:solidFill>
                  <a:srgbClr val="A6A6A6"/>
                </a:solidFill>
                <a:latin typeface="Calibri" charset="0"/>
              </a:rPr>
              <a:t>Step</a:t>
            </a:r>
            <a:r>
              <a:rPr lang="en-US" sz="2800" dirty="0">
                <a:latin typeface="Calibri" charset="0"/>
              </a:rPr>
              <a:t> 5: Substrate-level phosphorylation to give </a:t>
            </a:r>
            <a:r>
              <a:rPr lang="en-US" sz="2800" dirty="0">
                <a:solidFill>
                  <a:schemeClr val="accent2"/>
                </a:solidFill>
                <a:latin typeface="Calibri" charset="0"/>
              </a:rPr>
              <a:t>GTP</a:t>
            </a:r>
          </a:p>
          <a:p>
            <a:pPr marL="309563" indent="-309563">
              <a:lnSpc>
                <a:spcPct val="120000"/>
              </a:lnSpc>
              <a:spcBef>
                <a:spcPct val="20000"/>
              </a:spcBef>
              <a:buFontTx/>
              <a:buChar char="•"/>
            </a:pPr>
            <a:r>
              <a:rPr lang="en-US" sz="2800" dirty="0">
                <a:solidFill>
                  <a:srgbClr val="A6A6A6"/>
                </a:solidFill>
                <a:latin typeface="Calibri" charset="0"/>
              </a:rPr>
              <a:t>Step</a:t>
            </a:r>
            <a:r>
              <a:rPr lang="en-US" sz="2800" dirty="0">
                <a:latin typeface="Calibri" charset="0"/>
              </a:rPr>
              <a:t> 6: Dehydrogenation to give </a:t>
            </a:r>
            <a:r>
              <a:rPr lang="en-US" sz="2800" dirty="0">
                <a:solidFill>
                  <a:schemeClr val="accent2"/>
                </a:solidFill>
                <a:latin typeface="Calibri" charset="0"/>
              </a:rPr>
              <a:t>FADH</a:t>
            </a:r>
            <a:r>
              <a:rPr lang="en-US" sz="2800" baseline="-25000" dirty="0">
                <a:solidFill>
                  <a:schemeClr val="accent2"/>
                </a:solidFill>
                <a:latin typeface="Calibri" charset="0"/>
              </a:rPr>
              <a:t>2</a:t>
            </a:r>
            <a:r>
              <a:rPr lang="en-US" sz="2800" dirty="0">
                <a:solidFill>
                  <a:schemeClr val="accent2"/>
                </a:solidFill>
                <a:latin typeface="Calibri" charset="0"/>
              </a:rPr>
              <a:t> </a:t>
            </a:r>
            <a:endParaRPr lang="en-US" sz="2800" baseline="-25000" dirty="0">
              <a:solidFill>
                <a:schemeClr val="accent2"/>
              </a:solidFill>
              <a:latin typeface="Calibri" charset="0"/>
            </a:endParaRPr>
          </a:p>
          <a:p>
            <a:pPr marL="309563" indent="-309563">
              <a:lnSpc>
                <a:spcPct val="120000"/>
              </a:lnSpc>
              <a:spcBef>
                <a:spcPct val="20000"/>
              </a:spcBef>
              <a:buFontTx/>
              <a:buChar char="•"/>
            </a:pPr>
            <a:r>
              <a:rPr lang="en-US" sz="2800" dirty="0">
                <a:solidFill>
                  <a:srgbClr val="A6A6A6"/>
                </a:solidFill>
                <a:latin typeface="Calibri" charset="0"/>
              </a:rPr>
              <a:t>Step</a:t>
            </a:r>
            <a:r>
              <a:rPr lang="en-US" sz="2800" dirty="0">
                <a:latin typeface="Calibri" charset="0"/>
              </a:rPr>
              <a:t> 7: Hydration</a:t>
            </a:r>
          </a:p>
          <a:p>
            <a:pPr marL="309563" indent="-309563">
              <a:lnSpc>
                <a:spcPct val="120000"/>
              </a:lnSpc>
              <a:spcBef>
                <a:spcPct val="20000"/>
              </a:spcBef>
              <a:buFontTx/>
              <a:buChar char="•"/>
            </a:pPr>
            <a:r>
              <a:rPr lang="en-US" sz="2800" dirty="0">
                <a:solidFill>
                  <a:srgbClr val="A6A6A6"/>
                </a:solidFill>
                <a:latin typeface="Calibri" charset="0"/>
              </a:rPr>
              <a:t>Step</a:t>
            </a:r>
            <a:r>
              <a:rPr lang="en-US" sz="2800" dirty="0">
                <a:latin typeface="Calibri" charset="0"/>
              </a:rPr>
              <a:t> 8: Dehydrogenation to give </a:t>
            </a:r>
            <a:r>
              <a:rPr lang="en-US" sz="2800" dirty="0">
                <a:solidFill>
                  <a:schemeClr val="accent2"/>
                </a:solidFill>
                <a:latin typeface="Calibri" charset="0"/>
              </a:rPr>
              <a:t>NADH</a:t>
            </a:r>
          </a:p>
          <a:p>
            <a:pPr marL="309563" indent="-309563">
              <a:lnSpc>
                <a:spcPct val="120000"/>
              </a:lnSpc>
              <a:spcBef>
                <a:spcPct val="20000"/>
              </a:spcBef>
              <a:buFont typeface="Wingdings" charset="0"/>
              <a:buNone/>
            </a:pPr>
            <a:endParaRPr lang="en-US" sz="2800" dirty="0">
              <a:solidFill>
                <a:srgbClr val="0066FF"/>
              </a:solidFill>
              <a:latin typeface="Calibri" charset="0"/>
            </a:endParaRPr>
          </a:p>
        </p:txBody>
      </p:sp>
      <p:sp>
        <p:nvSpPr>
          <p:cNvPr id="18436" name="Line 4"/>
          <p:cNvSpPr>
            <a:spLocks noChangeShapeType="1"/>
          </p:cNvSpPr>
          <p:nvPr/>
        </p:nvSpPr>
        <p:spPr bwMode="auto">
          <a:xfrm>
            <a:off x="495300" y="12954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64072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C-C Bond Formation by Condensation of Acetyl-CoA and Oxaloacetate</a:t>
            </a:r>
          </a:p>
        </p:txBody>
      </p:sp>
      <p:sp>
        <p:nvSpPr>
          <p:cNvPr id="19459" name="Line 4"/>
          <p:cNvSpPr>
            <a:spLocks noChangeShapeType="1"/>
          </p:cNvSpPr>
          <p:nvPr/>
        </p:nvSpPr>
        <p:spPr bwMode="auto">
          <a:xfrm>
            <a:off x="4572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9460" name="Picture 4" descr="A diagram depicting the formation of citrate.  The process begins the acetyl-CoA chain, where CH3 bonds right to C, which bonds up and right to O (all in pink). C bonds down and right to S-CoA. The oxaloacetate chain is added to this, which begins with O, which double bonds right to C, which bonds right to COO- and bonds down to CH2, which bonds right to COO-. These are catalyzed by citrate synthase and shown with an arrow point right to the citrate chain. Above the arrow is an arrow curving right from H2O to CoA-SH. To the right of the arrows is the citrate chain, which begins with CH2, which bonds right to C and double bonds up and right to O (all in pink). C also bonds down and right to O-. CH2 bonds down to C, which bonds left to HO, right to COO-, and down to CH2, which bonds right to COO-. Below this is and equation: delta G' [degree] = -32.2 kj/m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80772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7018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fontScale="90000"/>
          </a:bodyPr>
          <a:lstStyle/>
          <a:p>
            <a:pPr eaLnBrk="1" hangingPunct="1"/>
            <a:r>
              <a:rPr lang="en-US">
                <a:latin typeface="Calibri" charset="0"/>
                <a:ea typeface="MS PGothic" charset="0"/>
                <a:cs typeface="Calibri" charset="0"/>
              </a:rPr>
              <a:t>CHAPTER 16: </a:t>
            </a:r>
            <a:br>
              <a:rPr lang="en-US">
                <a:latin typeface="Calibri" charset="0"/>
                <a:ea typeface="MS PGothic" charset="0"/>
                <a:cs typeface="Calibri" charset="0"/>
              </a:rPr>
            </a:br>
            <a:r>
              <a:rPr lang="en-US">
                <a:latin typeface="Calibri" charset="0"/>
                <a:ea typeface="MS PGothic" charset="0"/>
                <a:cs typeface="Calibri" charset="0"/>
              </a:rPr>
              <a:t>The Citric Acid Cycle</a:t>
            </a:r>
          </a:p>
        </p:txBody>
      </p:sp>
      <p:sp>
        <p:nvSpPr>
          <p:cNvPr id="3075" name="Rectangle 3"/>
          <p:cNvSpPr>
            <a:spLocks noGrp="1" noChangeArrowheads="1"/>
          </p:cNvSpPr>
          <p:nvPr>
            <p:ph type="body" idx="1"/>
          </p:nvPr>
        </p:nvSpPr>
        <p:spPr>
          <a:xfrm>
            <a:off x="228600" y="2895600"/>
            <a:ext cx="8839200" cy="3733800"/>
          </a:xfrm>
        </p:spPr>
        <p:txBody>
          <a:bodyPr/>
          <a:lstStyle/>
          <a:p>
            <a:pPr lvl="1" eaLnBrk="1" hangingPunct="1">
              <a:buFont typeface="Arial" charset="0"/>
              <a:buChar char="•"/>
            </a:pPr>
            <a:r>
              <a:rPr lang="en-US">
                <a:latin typeface="Calibri" charset="0"/>
                <a:ea typeface="MS PGothic" charset="0"/>
                <a:cs typeface="Calibri" charset="0"/>
              </a:rPr>
              <a:t>Cellular respiration</a:t>
            </a:r>
          </a:p>
          <a:p>
            <a:pPr lvl="1" eaLnBrk="1" hangingPunct="1">
              <a:buFont typeface="Arial" charset="0"/>
              <a:buChar char="•"/>
            </a:pPr>
            <a:r>
              <a:rPr lang="en-US">
                <a:latin typeface="Calibri" charset="0"/>
                <a:ea typeface="MS PGothic" charset="0"/>
                <a:cs typeface="Calibri" charset="0"/>
              </a:rPr>
              <a:t>Conversion of pyruvate to activated acetate </a:t>
            </a:r>
          </a:p>
          <a:p>
            <a:pPr lvl="1" eaLnBrk="1" hangingPunct="1">
              <a:buFont typeface="Arial" charset="0"/>
              <a:buChar char="•"/>
            </a:pPr>
            <a:r>
              <a:rPr lang="en-US">
                <a:latin typeface="Calibri" charset="0"/>
                <a:ea typeface="MS PGothic" charset="0"/>
                <a:cs typeface="Calibri" charset="0"/>
              </a:rPr>
              <a:t>Reactions of the citric acid cycle</a:t>
            </a:r>
          </a:p>
          <a:p>
            <a:pPr lvl="1" eaLnBrk="1" hangingPunct="1">
              <a:buFont typeface="Arial" charset="0"/>
              <a:buChar char="•"/>
            </a:pPr>
            <a:r>
              <a:rPr lang="en-US">
                <a:latin typeface="Calibri" charset="0"/>
                <a:ea typeface="MS PGothic" charset="0"/>
                <a:cs typeface="Calibri" charset="0"/>
              </a:rPr>
              <a:t>Regulation of the citric acid cycle</a:t>
            </a:r>
          </a:p>
          <a:p>
            <a:pPr lvl="1" eaLnBrk="1" hangingPunct="1">
              <a:buFont typeface="Arial" charset="0"/>
              <a:buChar char="•"/>
            </a:pPr>
            <a:r>
              <a:rPr lang="en-US">
                <a:latin typeface="Calibri" charset="0"/>
                <a:ea typeface="MS PGothic" charset="0"/>
                <a:cs typeface="Calibri" charset="0"/>
              </a:rPr>
              <a:t>Amphibolic nature of citric acid cycle intermediates</a:t>
            </a:r>
          </a:p>
          <a:p>
            <a:pPr lvl="1" eaLnBrk="1" hangingPunct="1">
              <a:buFont typeface="Arial" charset="0"/>
              <a:buChar char="•"/>
            </a:pPr>
            <a:r>
              <a:rPr lang="en-US">
                <a:latin typeface="Calibri" charset="0"/>
                <a:ea typeface="MS PGothic" charset="0"/>
                <a:cs typeface="Calibri" charset="0"/>
              </a:rPr>
              <a:t>Mechanisms of replenishing citric acid cycle intermediates</a:t>
            </a:r>
          </a:p>
        </p:txBody>
      </p:sp>
      <p:sp>
        <p:nvSpPr>
          <p:cNvPr id="3076" name="Rectangle 4"/>
          <p:cNvSpPr>
            <a:spLocks noChangeArrowheads="1"/>
          </p:cNvSpPr>
          <p:nvPr/>
        </p:nvSpPr>
        <p:spPr bwMode="auto">
          <a:xfrm>
            <a:off x="457200" y="1747838"/>
            <a:ext cx="3475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4000" i="1">
                <a:latin typeface="Calibri" charset="0"/>
              </a:rPr>
              <a:t>Learning goals: </a:t>
            </a:r>
          </a:p>
        </p:txBody>
      </p:sp>
      <p:sp>
        <p:nvSpPr>
          <p:cNvPr id="3077"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6460086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9144000" cy="685800"/>
          </a:xfrm>
        </p:spPr>
        <p:txBody>
          <a:bodyPr>
            <a:normAutofit fontScale="90000"/>
          </a:bodyPr>
          <a:lstStyle/>
          <a:p>
            <a:pPr eaLnBrk="1" hangingPunct="1"/>
            <a:r>
              <a:rPr lang="en-US">
                <a:latin typeface="Calibri" charset="0"/>
                <a:ea typeface="MS PGothic" charset="0"/>
                <a:cs typeface="Calibri" charset="0"/>
              </a:rPr>
              <a:t>Citrate Synthase</a:t>
            </a:r>
          </a:p>
        </p:txBody>
      </p:sp>
      <p:sp>
        <p:nvSpPr>
          <p:cNvPr id="20483" name="Content Placeholder 1"/>
          <p:cNvSpPr>
            <a:spLocks noGrp="1"/>
          </p:cNvSpPr>
          <p:nvPr>
            <p:ph idx="1"/>
          </p:nvPr>
        </p:nvSpPr>
        <p:spPr>
          <a:xfrm>
            <a:off x="457200" y="990600"/>
            <a:ext cx="8229600" cy="5029200"/>
          </a:xfrm>
        </p:spPr>
        <p:txBody>
          <a:bodyPr/>
          <a:lstStyle/>
          <a:p>
            <a:pPr>
              <a:spcBef>
                <a:spcPct val="0"/>
              </a:spcBef>
              <a:spcAft>
                <a:spcPts val="600"/>
              </a:spcAft>
            </a:pPr>
            <a:r>
              <a:rPr lang="en-US" sz="2800" dirty="0">
                <a:latin typeface="Calibri" charset="0"/>
                <a:ea typeface="MS PGothic" charset="0"/>
                <a:cs typeface="Calibri" charset="0"/>
              </a:rPr>
              <a:t>Condensation of acetyl-CoA and oxaloacetate</a:t>
            </a:r>
          </a:p>
          <a:p>
            <a:pPr>
              <a:spcBef>
                <a:spcPct val="0"/>
              </a:spcBef>
              <a:spcAft>
                <a:spcPts val="600"/>
              </a:spcAft>
            </a:pPr>
            <a:r>
              <a:rPr lang="en-US" sz="2800" dirty="0">
                <a:latin typeface="Calibri" charset="0"/>
                <a:ea typeface="MS PGothic" charset="0"/>
                <a:cs typeface="Calibri" charset="0"/>
              </a:rPr>
              <a:t>The only reaction with </a:t>
            </a:r>
            <a:r>
              <a:rPr lang="en-US" sz="2800" dirty="0">
                <a:solidFill>
                  <a:srgbClr val="0000FF"/>
                </a:solidFill>
                <a:latin typeface="Calibri" charset="0"/>
                <a:ea typeface="MS PGothic" charset="0"/>
                <a:cs typeface="Calibri" charset="0"/>
              </a:rPr>
              <a:t>C-C bond formation</a:t>
            </a:r>
          </a:p>
          <a:p>
            <a:pPr>
              <a:spcBef>
                <a:spcPct val="0"/>
              </a:spcBef>
              <a:spcAft>
                <a:spcPts val="600"/>
              </a:spcAft>
              <a:buClr>
                <a:schemeClr val="tx1"/>
              </a:buClr>
            </a:pPr>
            <a:r>
              <a:rPr lang="en-US" sz="2800" dirty="0">
                <a:solidFill>
                  <a:srgbClr val="0000FF"/>
                </a:solidFill>
                <a:latin typeface="Calibri" charset="0"/>
                <a:ea typeface="MS PGothic" charset="0"/>
                <a:cs typeface="Calibri" charset="0"/>
              </a:rPr>
              <a:t>Uses acid/base catalysis</a:t>
            </a:r>
          </a:p>
          <a:p>
            <a:pPr lvl="1">
              <a:spcBef>
                <a:spcPct val="0"/>
              </a:spcBef>
              <a:spcAft>
                <a:spcPts val="600"/>
              </a:spcAft>
            </a:pPr>
            <a:r>
              <a:rPr lang="en-US" sz="2400" dirty="0">
                <a:solidFill>
                  <a:schemeClr val="bg1">
                    <a:lumMod val="65000"/>
                  </a:schemeClr>
                </a:solidFill>
                <a:latin typeface="Calibri" charset="0"/>
                <a:ea typeface="MS PGothic" charset="0"/>
                <a:cs typeface="Calibri" charset="0"/>
              </a:rPr>
              <a:t>Carbonyl of oxaloacetate is a good electrophile.</a:t>
            </a:r>
          </a:p>
          <a:p>
            <a:pPr lvl="1">
              <a:spcBef>
                <a:spcPct val="0"/>
              </a:spcBef>
              <a:spcAft>
                <a:spcPts val="600"/>
              </a:spcAft>
            </a:pPr>
            <a:r>
              <a:rPr lang="en-US" sz="2400" dirty="0">
                <a:solidFill>
                  <a:schemeClr val="bg1">
                    <a:lumMod val="65000"/>
                  </a:schemeClr>
                </a:solidFill>
                <a:latin typeface="Calibri" charset="0"/>
                <a:ea typeface="MS PGothic" charset="0"/>
                <a:cs typeface="Calibri" charset="0"/>
              </a:rPr>
              <a:t>Methyl of acetyl-CoA is not a good nucleophile… </a:t>
            </a:r>
          </a:p>
          <a:p>
            <a:pPr lvl="1">
              <a:spcBef>
                <a:spcPct val="0"/>
              </a:spcBef>
              <a:spcAft>
                <a:spcPts val="600"/>
              </a:spcAft>
            </a:pPr>
            <a:r>
              <a:rPr lang="en-US" sz="2400" dirty="0">
                <a:solidFill>
                  <a:schemeClr val="bg1">
                    <a:lumMod val="65000"/>
                  </a:schemeClr>
                </a:solidFill>
                <a:latin typeface="Calibri" charset="0"/>
                <a:ea typeface="MS PGothic" charset="0"/>
                <a:cs typeface="Calibri" charset="0"/>
              </a:rPr>
              <a:t>…unless activated by </a:t>
            </a:r>
            <a:r>
              <a:rPr lang="en-US" sz="2400" dirty="0" err="1">
                <a:solidFill>
                  <a:schemeClr val="bg1">
                    <a:lumMod val="65000"/>
                  </a:schemeClr>
                </a:solidFill>
                <a:latin typeface="Calibri" charset="0"/>
                <a:ea typeface="MS PGothic" charset="0"/>
                <a:cs typeface="Calibri" charset="0"/>
              </a:rPr>
              <a:t>deprotonation</a:t>
            </a:r>
            <a:r>
              <a:rPr lang="en-US" sz="2400" dirty="0">
                <a:solidFill>
                  <a:schemeClr val="bg1">
                    <a:lumMod val="65000"/>
                  </a:schemeClr>
                </a:solidFill>
                <a:latin typeface="Calibri" charset="0"/>
                <a:ea typeface="MS PGothic" charset="0"/>
                <a:cs typeface="Calibri" charset="0"/>
              </a:rPr>
              <a:t>.</a:t>
            </a:r>
            <a:endParaRPr lang="en-US" sz="2400" dirty="0">
              <a:solidFill>
                <a:schemeClr val="bg1">
                  <a:lumMod val="65000"/>
                </a:schemeClr>
              </a:solidFill>
              <a:latin typeface="Arial" charset="0"/>
              <a:ea typeface="MS PGothic" charset="0"/>
              <a:cs typeface="Calibri" charset="0"/>
            </a:endParaRPr>
          </a:p>
          <a:p>
            <a:pPr>
              <a:spcBef>
                <a:spcPct val="0"/>
              </a:spcBef>
              <a:spcAft>
                <a:spcPts val="600"/>
              </a:spcAft>
            </a:pPr>
            <a:r>
              <a:rPr lang="en-US" sz="2800" dirty="0">
                <a:latin typeface="Calibri" charset="0"/>
                <a:ea typeface="MS PGothic" charset="0"/>
                <a:cs typeface="Calibri" charset="0"/>
              </a:rPr>
              <a:t>Rate-limiting step of CAC</a:t>
            </a:r>
          </a:p>
          <a:p>
            <a:pPr>
              <a:spcBef>
                <a:spcPct val="0"/>
              </a:spcBef>
              <a:spcAft>
                <a:spcPts val="600"/>
              </a:spcAft>
            </a:pPr>
            <a:r>
              <a:rPr lang="en-US" sz="2800" dirty="0">
                <a:latin typeface="Calibri" charset="0"/>
                <a:ea typeface="MS PGothic" charset="0"/>
                <a:cs typeface="Calibri" charset="0"/>
              </a:rPr>
              <a:t>Activity largely depends on [oxaloacetate].</a:t>
            </a:r>
          </a:p>
          <a:p>
            <a:pPr>
              <a:spcBef>
                <a:spcPct val="0"/>
              </a:spcBef>
              <a:spcAft>
                <a:spcPts val="600"/>
              </a:spcAft>
            </a:pPr>
            <a:r>
              <a:rPr lang="en-US" sz="2800" dirty="0">
                <a:latin typeface="Calibri" charset="0"/>
                <a:ea typeface="MS PGothic" charset="0"/>
                <a:cs typeface="Calibri" charset="0"/>
              </a:rPr>
              <a:t>Highly thermodynamically </a:t>
            </a:r>
            <a:r>
              <a:rPr lang="en-US" sz="2800" dirty="0">
                <a:solidFill>
                  <a:srgbClr val="FF0000"/>
                </a:solidFill>
                <a:latin typeface="Calibri" charset="0"/>
                <a:ea typeface="MS PGothic" charset="0"/>
                <a:cs typeface="Calibri" charset="0"/>
              </a:rPr>
              <a:t>favorable/irreversible</a:t>
            </a:r>
            <a:endParaRPr lang="en-US" sz="2800" dirty="0">
              <a:latin typeface="Calibri" charset="0"/>
              <a:ea typeface="MS PGothic" charset="0"/>
              <a:cs typeface="Calibri" charset="0"/>
            </a:endParaRPr>
          </a:p>
          <a:p>
            <a:pPr lvl="1">
              <a:spcBef>
                <a:spcPct val="0"/>
              </a:spcBef>
              <a:spcAft>
                <a:spcPts val="600"/>
              </a:spcAft>
            </a:pPr>
            <a:r>
              <a:rPr lang="en-US" sz="2400" dirty="0">
                <a:latin typeface="Calibri" charset="0"/>
                <a:ea typeface="MS PGothic" charset="0"/>
                <a:cs typeface="Calibri" charset="0"/>
              </a:rPr>
              <a:t>regulated by substrate availability and product inhibition</a:t>
            </a:r>
          </a:p>
        </p:txBody>
      </p:sp>
      <p:sp>
        <p:nvSpPr>
          <p:cNvPr id="20484" name="Line 4"/>
          <p:cNvSpPr>
            <a:spLocks noChangeShapeType="1"/>
          </p:cNvSpPr>
          <p:nvPr/>
        </p:nvSpPr>
        <p:spPr bwMode="auto">
          <a:xfrm>
            <a:off x="4953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52667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Induced Fit in the Citrate Synthase</a:t>
            </a:r>
          </a:p>
        </p:txBody>
      </p:sp>
      <p:sp>
        <p:nvSpPr>
          <p:cNvPr id="22531"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2532" name="Picture 4" descr="An image depicting the structure of citrate synthase.  This has two contour images. In image (2), the left side of the image is tan and intertwines in the middle with the green from the right side. There is a green arrow at the top pointing towards the tan side. In between the two sides at the top, towards the right, is a space. An arrow from a purple contour image of acetyl-CoA analog and a small red contour image of oxaloacetate points to the open space. There is also a space at the bottom towards the left, just right of the tan. It has an arrow from the oxaloacetate and acetyl-CoA analog contour images. There is an arrow pointing down to image (b), which is a contour image similar to the one in image (a), but has the oxaloacetate and acetyle-CoA analog images placed in.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69679" y="1104900"/>
            <a:ext cx="3879850"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
          <p:cNvSpPr txBox="1">
            <a:spLocks/>
          </p:cNvSpPr>
          <p:nvPr/>
        </p:nvSpPr>
        <p:spPr>
          <a:xfrm>
            <a:off x="381000" y="1066800"/>
            <a:ext cx="4588679" cy="46482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US" sz="2400" smtClean="0">
                <a:latin typeface="Calibri" charset="0"/>
                <a:ea typeface="MS PGothic" charset="0"/>
                <a:cs typeface="Calibri" charset="0"/>
              </a:rPr>
              <a:t>Conformational change occurs upon binding oxaloacetate.</a:t>
            </a:r>
          </a:p>
          <a:p>
            <a:pPr>
              <a:spcBef>
                <a:spcPct val="0"/>
              </a:spcBef>
            </a:pPr>
            <a:r>
              <a:rPr lang="en-US" sz="2400" smtClean="0">
                <a:latin typeface="Calibri" charset="0"/>
                <a:ea typeface="MS PGothic" charset="0"/>
                <a:cs typeface="Calibri" charset="0"/>
              </a:rPr>
              <a:t>Avoids unnecessary hydrolysis of thioester in acetyl-CoA</a:t>
            </a:r>
          </a:p>
          <a:p>
            <a:pPr>
              <a:spcBef>
                <a:spcPct val="0"/>
              </a:spcBef>
              <a:buFontTx/>
              <a:buNone/>
            </a:pPr>
            <a:endParaRPr lang="en-US" sz="2400" smtClean="0">
              <a:latin typeface="Calibri" charset="0"/>
              <a:ea typeface="MS PGothic" charset="0"/>
              <a:cs typeface="Calibri" charset="0"/>
            </a:endParaRPr>
          </a:p>
          <a:p>
            <a:pPr marL="857250" lvl="1" indent="-400050">
              <a:spcBef>
                <a:spcPct val="0"/>
              </a:spcBef>
              <a:buFontTx/>
              <a:buAutoNum type="alphaLcParenR"/>
            </a:pPr>
            <a:r>
              <a:rPr lang="en-US" sz="2400" b="1" smtClean="0">
                <a:latin typeface="Calibri" charset="0"/>
                <a:ea typeface="MS PGothic" charset="0"/>
                <a:cs typeface="Calibri" charset="0"/>
              </a:rPr>
              <a:t>Open conformation:</a:t>
            </a:r>
          </a:p>
          <a:p>
            <a:pPr marL="857250" lvl="2" indent="0">
              <a:spcBef>
                <a:spcPct val="0"/>
              </a:spcBef>
              <a:buFontTx/>
              <a:buNone/>
            </a:pPr>
            <a:r>
              <a:rPr lang="en-US" sz="2000" smtClean="0">
                <a:latin typeface="Calibri" charset="0"/>
                <a:ea typeface="MS PGothic" charset="0"/>
                <a:cs typeface="Calibri" charset="0"/>
              </a:rPr>
              <a:t>Free enzyme does not have a binding site for acetyl-CoA.</a:t>
            </a:r>
          </a:p>
          <a:p>
            <a:pPr marL="857250" lvl="2" indent="0">
              <a:spcBef>
                <a:spcPct val="0"/>
              </a:spcBef>
              <a:buFontTx/>
              <a:buNone/>
            </a:pPr>
            <a:endParaRPr lang="en-US" sz="2000" smtClean="0">
              <a:latin typeface="Calibri" charset="0"/>
              <a:ea typeface="MS PGothic" charset="0"/>
              <a:cs typeface="Calibri" charset="0"/>
            </a:endParaRPr>
          </a:p>
          <a:p>
            <a:pPr marL="857250" lvl="1" indent="-400050">
              <a:spcBef>
                <a:spcPct val="0"/>
              </a:spcBef>
              <a:buFontTx/>
              <a:buAutoNum type="alphaLcParenR"/>
            </a:pPr>
            <a:r>
              <a:rPr lang="en-US" sz="2400" b="1" smtClean="0">
                <a:latin typeface="Calibri" charset="0"/>
                <a:ea typeface="MS PGothic" charset="0"/>
                <a:cs typeface="Calibri" charset="0"/>
              </a:rPr>
              <a:t>Closed conformation:</a:t>
            </a:r>
          </a:p>
          <a:p>
            <a:pPr marL="857250" lvl="2" indent="0">
              <a:spcBef>
                <a:spcPct val="0"/>
              </a:spcBef>
              <a:buFontTx/>
              <a:buNone/>
            </a:pPr>
            <a:r>
              <a:rPr lang="en-US" sz="2000" smtClean="0">
                <a:latin typeface="Calibri" charset="0"/>
                <a:ea typeface="MS PGothic" charset="0"/>
                <a:cs typeface="Calibri" charset="0"/>
              </a:rPr>
              <a:t>Binding of OAA creates binding for acetyl-CoA.</a:t>
            </a:r>
          </a:p>
          <a:p>
            <a:pPr marL="857250" lvl="2" indent="0">
              <a:spcBef>
                <a:spcPct val="0"/>
              </a:spcBef>
              <a:buFontTx/>
              <a:buNone/>
            </a:pPr>
            <a:r>
              <a:rPr lang="en-US" sz="2000" smtClean="0">
                <a:latin typeface="Calibri" charset="0"/>
                <a:ea typeface="MS PGothic" charset="0"/>
                <a:cs typeface="Calibri" charset="0"/>
              </a:rPr>
              <a:t>Reactive carbanion is protected .</a:t>
            </a:r>
            <a:endParaRPr lang="en-US" sz="2000" dirty="0">
              <a:latin typeface="Calibri" charset="0"/>
              <a:ea typeface="MS PGothic" charset="0"/>
              <a:cs typeface="Calibri" charset="0"/>
            </a:endParaRPr>
          </a:p>
        </p:txBody>
      </p:sp>
    </p:spTree>
    <p:extLst>
      <p:ext uri="{BB962C8B-B14F-4D97-AF65-F5344CB8AC3E}">
        <p14:creationId xmlns:p14="http://schemas.microsoft.com/office/powerpoint/2010/main" val="25618542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0" y="457200"/>
            <a:ext cx="9144000" cy="381000"/>
          </a:xfrm>
        </p:spPr>
        <p:txBody>
          <a:bodyPr>
            <a:normAutofit fontScale="90000"/>
          </a:bodyPr>
          <a:lstStyle/>
          <a:p>
            <a:r>
              <a:rPr lang="en-US">
                <a:latin typeface="Calibri" charset="0"/>
                <a:ea typeface="MS PGothic" charset="0"/>
                <a:cs typeface="Calibri" charset="0"/>
              </a:rPr>
              <a:t>Isomerization by Dehydration/Rehydration</a:t>
            </a:r>
          </a:p>
        </p:txBody>
      </p:sp>
      <p:sp>
        <p:nvSpPr>
          <p:cNvPr id="26627" name="Line 4"/>
          <p:cNvSpPr>
            <a:spLocks noChangeShapeType="1"/>
          </p:cNvSpPr>
          <p:nvPr/>
        </p:nvSpPr>
        <p:spPr bwMode="auto">
          <a:xfrm>
            <a:off x="495300" y="109328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6628" name="Picture 4" descr="A diagram of chains illustrating the formation of isocitrate via cis-aconitate.  On the left is the citrate chain, which begins with CH2 bonding right to COO- and down to C. C bonds left to HO (in a pink box), right to COO-, and down to C. C bonds left to H (in a pink box), right to COO-, and down to H. Reversible arrows, identified as aconitase (in blue) point to the cis-aconitate chain in brackets. Above the reversible arrows is another smaller arrow pointing up to H2O in a red box. The cis-aconitate chain begins with CH2 bonding right to COO- and down to C, which bonds right to COO- and double bonds down to C. C bonds right to COO- and down to H. To the right of the bracket are reversible arrows, identified as aconitase (in blue). H2O in a blue box points to and merges with the arrow pointing right. Below this is the isocitrate chain. This begins with CH2, which bonds right to COO- and down to C, which bonds left to H (in a blue box), right to COO-, and down to C. C bonds left to HO (in a blue box), right to H, and down to COO-. Below this is an equation: deltaG'[degree] = 13.3 kj/m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5993" y="1232439"/>
            <a:ext cx="5759851" cy="43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txBox="1">
            <a:spLocks/>
          </p:cNvSpPr>
          <p:nvPr/>
        </p:nvSpPr>
        <p:spPr>
          <a:xfrm>
            <a:off x="346208" y="3077087"/>
            <a:ext cx="6334022" cy="3780913"/>
          </a:xfrm>
          <a:prstGeom prst="rect">
            <a:avLst/>
          </a:prstGeom>
          <a:solidFill>
            <a:srgbClr val="FFFFFF"/>
          </a:solidFill>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8925" indent="-288925">
              <a:spcBef>
                <a:spcPct val="0"/>
              </a:spcBef>
            </a:pPr>
            <a:r>
              <a:rPr lang="en-US" sz="2800" dirty="0" smtClean="0">
                <a:latin typeface="Calibri" charset="0"/>
                <a:ea typeface="MS PGothic" charset="0"/>
                <a:cs typeface="Calibri" charset="0"/>
              </a:rPr>
              <a:t>Elimination of H</a:t>
            </a:r>
            <a:r>
              <a:rPr lang="en-US" sz="2800" baseline="-20000" dirty="0" smtClean="0">
                <a:latin typeface="Calibri" charset="0"/>
                <a:ea typeface="MS PGothic" charset="0"/>
                <a:cs typeface="Calibri" charset="0"/>
              </a:rPr>
              <a:t>2</a:t>
            </a:r>
            <a:r>
              <a:rPr lang="en-US" sz="2800" dirty="0" smtClean="0">
                <a:latin typeface="Calibri" charset="0"/>
                <a:ea typeface="MS PGothic" charset="0"/>
                <a:cs typeface="Calibri" charset="0"/>
              </a:rPr>
              <a:t>O from citrate gives a </a:t>
            </a:r>
            <a:r>
              <a:rPr lang="en-US" sz="2800" dirty="0" err="1" smtClean="0">
                <a:latin typeface="Calibri" charset="0"/>
                <a:ea typeface="MS PGothic" charset="0"/>
                <a:cs typeface="Calibri" charset="0"/>
              </a:rPr>
              <a:t>cis</a:t>
            </a:r>
            <a:r>
              <a:rPr lang="en-US" sz="2800" dirty="0" smtClean="0">
                <a:latin typeface="Calibri" charset="0"/>
                <a:ea typeface="MS PGothic" charset="0"/>
                <a:cs typeface="Calibri" charset="0"/>
              </a:rPr>
              <a:t> C=C bond. </a:t>
            </a:r>
            <a:endParaRPr lang="en-US" sz="2400" dirty="0" smtClean="0">
              <a:latin typeface="Calibri" charset="0"/>
              <a:ea typeface="MS PGothic" charset="0"/>
              <a:cs typeface="Calibri" charset="0"/>
            </a:endParaRPr>
          </a:p>
          <a:p>
            <a:pPr marL="288925" indent="-288925">
              <a:spcBef>
                <a:spcPct val="0"/>
              </a:spcBef>
              <a:spcAft>
                <a:spcPts val="1200"/>
              </a:spcAft>
            </a:pPr>
            <a:r>
              <a:rPr lang="en-US" sz="2800" dirty="0" smtClean="0">
                <a:latin typeface="Calibri" charset="0"/>
                <a:ea typeface="MS PGothic" charset="0"/>
                <a:cs typeface="Calibri" charset="0"/>
              </a:rPr>
              <a:t>Citrate, a tertiary alcohol, is a poor substrate for oxidation.</a:t>
            </a:r>
          </a:p>
          <a:p>
            <a:pPr marL="288925" indent="-288925">
              <a:spcBef>
                <a:spcPct val="0"/>
              </a:spcBef>
              <a:spcAft>
                <a:spcPts val="1200"/>
              </a:spcAft>
            </a:pPr>
            <a:r>
              <a:rPr lang="en-US" sz="2800" dirty="0" err="1" smtClean="0">
                <a:latin typeface="Calibri" charset="0"/>
                <a:ea typeface="MS PGothic" charset="0"/>
                <a:cs typeface="Calibri" charset="0"/>
              </a:rPr>
              <a:t>Isocitrate</a:t>
            </a:r>
            <a:r>
              <a:rPr lang="en-US" sz="2800" dirty="0" smtClean="0">
                <a:latin typeface="Calibri" charset="0"/>
                <a:ea typeface="MS PGothic" charset="0"/>
                <a:cs typeface="Calibri" charset="0"/>
              </a:rPr>
              <a:t>, a secondary alcohol, is a good substrate for oxidation.</a:t>
            </a:r>
          </a:p>
          <a:p>
            <a:pPr marL="288925" indent="-288925">
              <a:spcBef>
                <a:spcPct val="0"/>
              </a:spcBef>
              <a:spcAft>
                <a:spcPts val="1200"/>
              </a:spcAft>
            </a:pPr>
            <a:r>
              <a:rPr lang="en-US" sz="2800" dirty="0" smtClean="0">
                <a:latin typeface="Calibri" charset="0"/>
                <a:ea typeface="MS PGothic" charset="0"/>
                <a:cs typeface="Calibri" charset="0"/>
              </a:rPr>
              <a:t>Addition of H</a:t>
            </a:r>
            <a:r>
              <a:rPr lang="en-US" sz="2800" baseline="-20000" dirty="0" smtClean="0">
                <a:latin typeface="Calibri" charset="0"/>
                <a:ea typeface="MS PGothic" charset="0"/>
                <a:cs typeface="Calibri" charset="0"/>
              </a:rPr>
              <a:t>2</a:t>
            </a:r>
            <a:r>
              <a:rPr lang="en-US" sz="2800" dirty="0" smtClean="0">
                <a:latin typeface="Calibri" charset="0"/>
                <a:ea typeface="MS PGothic" charset="0"/>
                <a:cs typeface="Calibri" charset="0"/>
              </a:rPr>
              <a:t>O to </a:t>
            </a:r>
            <a:r>
              <a:rPr lang="en-US" sz="2800" i="1" dirty="0" err="1" smtClean="0">
                <a:latin typeface="Calibri" charset="0"/>
                <a:ea typeface="MS PGothic" charset="0"/>
                <a:cs typeface="Calibri" charset="0"/>
              </a:rPr>
              <a:t>cis</a:t>
            </a:r>
            <a:r>
              <a:rPr lang="en-US" sz="2800" dirty="0" err="1" smtClean="0">
                <a:latin typeface="Calibri" charset="0"/>
                <a:ea typeface="MS PGothic" charset="0"/>
                <a:cs typeface="Calibri" charset="0"/>
              </a:rPr>
              <a:t>-aconitate</a:t>
            </a:r>
            <a:r>
              <a:rPr lang="en-US" sz="2800" dirty="0" smtClean="0">
                <a:latin typeface="Calibri" charset="0"/>
                <a:ea typeface="MS PGothic" charset="0"/>
                <a:cs typeface="Calibri" charset="0"/>
              </a:rPr>
              <a:t> is stereospecific.</a:t>
            </a:r>
          </a:p>
          <a:p>
            <a:pPr marL="288925" indent="-288925">
              <a:spcBef>
                <a:spcPct val="0"/>
              </a:spcBef>
            </a:pPr>
            <a:r>
              <a:rPr lang="en-US" sz="2800" dirty="0" smtClean="0">
                <a:solidFill>
                  <a:srgbClr val="A6A6A6"/>
                </a:solidFill>
                <a:latin typeface="Calibri" charset="0"/>
                <a:ea typeface="MS PGothic" charset="0"/>
                <a:cs typeface="Calibri" charset="0"/>
              </a:rPr>
              <a:t>Thermodynamically unfavorable/reversible</a:t>
            </a:r>
          </a:p>
          <a:p>
            <a:pPr marL="628650" lvl="1" indent="-228600">
              <a:spcBef>
                <a:spcPct val="0"/>
              </a:spcBef>
            </a:pPr>
            <a:r>
              <a:rPr lang="en-US" sz="2400" dirty="0" smtClean="0">
                <a:solidFill>
                  <a:srgbClr val="A6A6A6"/>
                </a:solidFill>
                <a:latin typeface="Calibri" charset="0"/>
                <a:ea typeface="MS PGothic" charset="0"/>
                <a:cs typeface="Calibri" charset="0"/>
              </a:rPr>
              <a:t>product concentration kept low to pull forward</a:t>
            </a:r>
            <a:endParaRPr lang="en-US" sz="2400" dirty="0">
              <a:solidFill>
                <a:srgbClr val="A6A6A6"/>
              </a:solidFill>
              <a:latin typeface="Calibri" charset="0"/>
              <a:ea typeface="MS PGothic" charset="0"/>
              <a:cs typeface="Calibri" charset="0"/>
            </a:endParaRPr>
          </a:p>
        </p:txBody>
      </p:sp>
    </p:spTree>
    <p:extLst>
      <p:ext uri="{BB962C8B-B14F-4D97-AF65-F5344CB8AC3E}">
        <p14:creationId xmlns:p14="http://schemas.microsoft.com/office/powerpoint/2010/main" val="41793530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Iron-Sulfur Center in Aconitase</a:t>
            </a:r>
          </a:p>
        </p:txBody>
      </p:sp>
      <p:sp>
        <p:nvSpPr>
          <p:cNvPr id="28675" name="Text Box 5"/>
          <p:cNvSpPr txBox="1">
            <a:spLocks noChangeArrowheads="1"/>
          </p:cNvSpPr>
          <p:nvPr/>
        </p:nvSpPr>
        <p:spPr bwMode="auto">
          <a:xfrm>
            <a:off x="228600" y="846138"/>
            <a:ext cx="8839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buFont typeface="Wingdings" charset="0"/>
              <a:buNone/>
            </a:pPr>
            <a:r>
              <a:rPr lang="en-US">
                <a:latin typeface="Calibri" charset="0"/>
              </a:rPr>
              <a:t>Water removal from </a:t>
            </a:r>
            <a:r>
              <a:rPr lang="en-US">
                <a:solidFill>
                  <a:srgbClr val="0000FF"/>
                </a:solidFill>
                <a:latin typeface="Calibri" charset="0"/>
              </a:rPr>
              <a:t>citrate</a:t>
            </a:r>
            <a:r>
              <a:rPr lang="en-US">
                <a:latin typeface="Calibri" charset="0"/>
              </a:rPr>
              <a:t> and subsequent addition to </a:t>
            </a:r>
            <a:r>
              <a:rPr lang="en-US" i="1">
                <a:latin typeface="Calibri" charset="0"/>
              </a:rPr>
              <a:t>cis</a:t>
            </a:r>
            <a:r>
              <a:rPr lang="en-US">
                <a:latin typeface="Calibri" charset="0"/>
              </a:rPr>
              <a:t>-aconitate are catalyzed by the </a:t>
            </a:r>
            <a:r>
              <a:rPr lang="en-US">
                <a:solidFill>
                  <a:srgbClr val="FF0000"/>
                </a:solidFill>
                <a:latin typeface="Calibri" charset="0"/>
              </a:rPr>
              <a:t>iron-sulfur center: </a:t>
            </a:r>
            <a:r>
              <a:rPr lang="en-US">
                <a:latin typeface="Calibri" charset="0"/>
              </a:rPr>
              <a:t>sensitive to oxidative stress.</a:t>
            </a:r>
            <a:r>
              <a:rPr lang="en-US">
                <a:solidFill>
                  <a:srgbClr val="FF0000"/>
                </a:solidFill>
                <a:latin typeface="Calibri" charset="0"/>
              </a:rPr>
              <a:t> </a:t>
            </a:r>
          </a:p>
        </p:txBody>
      </p:sp>
      <p:sp>
        <p:nvSpPr>
          <p:cNvPr id="28676"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8677" name="Picture 5" descr="An image describing the molecular structure of iron-sulfer center in aconitase. The right side of the image is the citrate chain (in blue). It begins with O over H wedge bonding to C, which wedge bonds to the right to CH2, which bonds up to COO-. C also wedge bonds up and left to C, which bonds left to O (which bonds to the iron-sulfer center molecule in red) and double bonds up and right to O. C also bonds down to C, which wedge bonds down and left to -OOC and wedge bonds down and right to H. Another H wedge bonds up to this C. On the right of the H is two small red dots, then B.  The iron-sulfer center is all in red. It begins with S, which wedge bonds with Fe, which is bonded from the O and dash-bonded from the O over H in the citrate molecule. Fe bonds up to O (not red), which bonds up and left to H and bonds up and right to H (both not in red). S also wedge bonds down to Fe, which wedge bonds up and right to S. S bonds up to the first Fe and bonds left to Fe, which bonds up and left to S. The first S also wedge bonds left to Fe, which wedge bonds to S. That Fe wedge bonds up to S, and bonds down to S, which bonds right to Fe. There are three black Ss that wedge bond to three different Fes. These are all Cys.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2450" y="1797050"/>
            <a:ext cx="5949950"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75427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Aconitase Is Stereospecific</a:t>
            </a:r>
          </a:p>
        </p:txBody>
      </p:sp>
      <p:sp>
        <p:nvSpPr>
          <p:cNvPr id="29699" name="Text Box 5"/>
          <p:cNvSpPr txBox="1">
            <a:spLocks noChangeArrowheads="1"/>
          </p:cNvSpPr>
          <p:nvPr/>
        </p:nvSpPr>
        <p:spPr bwMode="auto">
          <a:xfrm>
            <a:off x="457200" y="922338"/>
            <a:ext cx="857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buFont typeface="Wingdings" charset="0"/>
              <a:buNone/>
            </a:pPr>
            <a:r>
              <a:rPr lang="en-US">
                <a:latin typeface="Calibri" charset="0"/>
              </a:rPr>
              <a:t>Only R-isocitrate is produced by aconitase. </a:t>
            </a:r>
          </a:p>
          <a:p>
            <a:pPr>
              <a:buFont typeface="Wingdings" charset="0"/>
              <a:buNone/>
            </a:pPr>
            <a:endParaRPr lang="en-US">
              <a:latin typeface="Calibri" charset="0"/>
            </a:endParaRPr>
          </a:p>
          <a:p>
            <a:pPr>
              <a:buFont typeface="Wingdings" charset="0"/>
              <a:buNone/>
            </a:pPr>
            <a:r>
              <a:rPr lang="en-US">
                <a:latin typeface="Calibri" charset="0"/>
              </a:rPr>
              <a:t>Distinguished by three-point attachment to the active site</a:t>
            </a:r>
          </a:p>
        </p:txBody>
      </p:sp>
      <p:sp>
        <p:nvSpPr>
          <p:cNvPr id="29700"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9701" name="Picture 6" descr="Three images outine the prochiral nature of citrate.  Image (a) starts with COO-, which is wedge bonded up to C. C bonds down and left to HO, up to CH2COO- and down and right to CH2COO- (which is a susceptible bond). Image (b) starts with Y which wedge bonds up to C, which bonds down and left to X, up to Z, and down and right to Z. Image (c) is a blue oval with X' (in red) dash bonding up to X, Y' (in red) dash bonding up to Y, and Z' (in red) dash bonding up to Z. The dash bond in all of these leave the blue oval. X and Z bond up to C, while Y wedge bonds up to C. C bonds up to Z. A purple box pointing to the up bonding line from C to Z states, &quot;This bond cannot be positioned correctly and is not attacked. A purple box pointing to the bonding line between the Z bonding up and left to C states, &quot;This bond can be positioned correctly and is attacked. To the right of the oval is a purple box that states, &quot;Active site has complementary binding points.&quo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14600"/>
            <a:ext cx="85344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9129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a:xfrm>
            <a:off x="0" y="352425"/>
            <a:ext cx="9144000" cy="685800"/>
          </a:xfrm>
        </p:spPr>
        <p:txBody>
          <a:bodyPr>
            <a:normAutofit fontScale="90000"/>
          </a:bodyPr>
          <a:lstStyle/>
          <a:p>
            <a:pPr eaLnBrk="1" hangingPunct="1"/>
            <a:r>
              <a:rPr lang="en-US">
                <a:latin typeface="Calibri" charset="0"/>
                <a:ea typeface="MS PGothic" charset="0"/>
                <a:cs typeface="Calibri" charset="0"/>
              </a:rPr>
              <a:t>Oxidative Decarboxylation by Isocitrate Dehydrogenase</a:t>
            </a:r>
          </a:p>
        </p:txBody>
      </p:sp>
      <p:sp>
        <p:nvSpPr>
          <p:cNvPr id="30723" name="Line 4"/>
          <p:cNvSpPr>
            <a:spLocks noChangeShapeType="1"/>
          </p:cNvSpPr>
          <p:nvPr/>
        </p:nvSpPr>
        <p:spPr bwMode="auto">
          <a:xfrm>
            <a:off x="4572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4" name="TextBox 1"/>
          <p:cNvSpPr txBox="1">
            <a:spLocks noChangeArrowheads="1"/>
          </p:cNvSpPr>
          <p:nvPr/>
        </p:nvSpPr>
        <p:spPr bwMode="auto">
          <a:xfrm>
            <a:off x="152400" y="5181600"/>
            <a:ext cx="891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buFont typeface="Arial" charset="0"/>
              <a:buChar char="•"/>
            </a:pPr>
            <a:r>
              <a:rPr lang="en-US" dirty="0" err="1">
                <a:latin typeface="Calibri" charset="0"/>
              </a:rPr>
              <a:t>Isozymes</a:t>
            </a:r>
            <a:r>
              <a:rPr lang="en-US" dirty="0">
                <a:latin typeface="Calibri" charset="0"/>
              </a:rPr>
              <a:t> are specific for NADP</a:t>
            </a:r>
            <a:r>
              <a:rPr lang="en-US" baseline="30000" dirty="0">
                <a:latin typeface="Calibri" charset="0"/>
              </a:rPr>
              <a:t>+ </a:t>
            </a:r>
            <a:r>
              <a:rPr lang="en-US" dirty="0">
                <a:latin typeface="Calibri" charset="0"/>
              </a:rPr>
              <a:t>(cytosolic) or NAD</a:t>
            </a:r>
            <a:r>
              <a:rPr lang="en-US" baseline="30000" dirty="0">
                <a:latin typeface="Calibri" charset="0"/>
              </a:rPr>
              <a:t>+ </a:t>
            </a:r>
            <a:r>
              <a:rPr lang="en-US" dirty="0">
                <a:latin typeface="Calibri" charset="0"/>
              </a:rPr>
              <a:t>(mitochondrial).</a:t>
            </a:r>
          </a:p>
          <a:p>
            <a:pPr>
              <a:buFont typeface="Arial" charset="0"/>
              <a:buChar char="•"/>
            </a:pPr>
            <a:r>
              <a:rPr lang="en-US" dirty="0">
                <a:latin typeface="Calibri" charset="0"/>
              </a:rPr>
              <a:t>Decarboxylation releases CO</a:t>
            </a:r>
            <a:r>
              <a:rPr lang="en-US" baseline="-25000" dirty="0">
                <a:latin typeface="Calibri" charset="0"/>
              </a:rPr>
              <a:t>2</a:t>
            </a:r>
            <a:r>
              <a:rPr lang="en-US" dirty="0">
                <a:latin typeface="Calibri" charset="0"/>
              </a:rPr>
              <a:t>.</a:t>
            </a:r>
          </a:p>
          <a:p>
            <a:pPr>
              <a:buFont typeface="Arial" charset="0"/>
              <a:buChar char="•"/>
            </a:pPr>
            <a:r>
              <a:rPr lang="en-US" dirty="0">
                <a:solidFill>
                  <a:srgbClr val="A6A6A6"/>
                </a:solidFill>
                <a:latin typeface="Calibri" charset="0"/>
              </a:rPr>
              <a:t>Highly favorable/irreversible and regulated by [ATP]</a:t>
            </a:r>
          </a:p>
        </p:txBody>
      </p:sp>
      <p:pic>
        <p:nvPicPr>
          <p:cNvPr id="30725" name="Picture 5" descr="An illustration of the mechanism of isocitrate dehydrogenase.  The isocitrate molecule begins with COO- bonding down to CH2, which bonds down to C. C bonds left to H and right to (in red box) C, which double bonds up and right to O and bonds down and right to O-. The first C also bonds down to C, which bonds right to H (in blue box) and left to HO (where H is in a blue box) and down to C, which double bonds down and left to O and down and right to O-. A black arrow is pointed right to the oxalosuccinate molecule, and identified as isocitrate dehydrogenase (in blue). Above the arrow is another arrow curving up with NAD9P)+ pointing to NAD(P)H + H+ (where the Hs are in a blue box). This is step 1: isocitrate is oxidized by hydride transfer to NAD+ or NADP+ (depending on the isocitrate dehydrogenase isozyme). The oxalosuccinate chain looks exactly like the isocitrate molecule, but the second C double bonds to O, instead of H (in blue box). There are red arrows pointing from the bonding lines to the right and left of O in the red box. An arrow also start on the right bonding line of the first C and points to the bonding line between the two Cs. An arrow also points right and down from the double-bonded O to Mn2+. An arrow also goes up and right to Mn2+ from O- at the bottom of the molecule. This molecule is in brackets. To the right of the oxalosuccinate chain is another arrow black arrow point right. One top of that arrow, another arrow jets up, pointing to CO2 (red box). Step 2: Decarboxylation is facilitated by electron withdrawal by the adjacent carbonyl and coordinated Mn2+.  The third molecule begins with COO-, which bonds down to CH2, which bonds down to C. C bonds left to H and double bonds down to C, which bonds right to O- and down to C. C double bonds down and left to O and down and right to O. A red wavy arrow points from the double bond lines between the Cs and points to H+. The Os to the right of the two bottom Cs also both point to Mn2+ (as described above). To the right of this molecule is a black arrow pointing to the alpha-ketoglutarate molecule. Step 3: Rearrangement of the enol intermediate generates alpha-ketoglutarate. The alpha-ketoglutarate begins with COO-, which bonds down to CH2, which bonds down to C. C bonds both left and right to H and bonds down to C, which double bonds right to O and bonds down to C. C double bonds down and left to O and bonds down and right to O-.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46250"/>
            <a:ext cx="85344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43543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txBox="1">
            <a:spLocks noChangeArrowheads="1"/>
          </p:cNvSpPr>
          <p:nvPr/>
        </p:nvSpPr>
        <p:spPr bwMode="auto">
          <a:xfrm>
            <a:off x="0" y="30480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sym typeface="Symbol" charset="0"/>
              </a:rPr>
              <a:t>Final Oxidative Decarboxylation by           </a:t>
            </a:r>
            <a:r>
              <a:rPr lang="el-GR" sz="4000" b="1" i="1">
                <a:solidFill>
                  <a:srgbClr val="2FB0DC"/>
                </a:solidFill>
                <a:latin typeface="Calibri" charset="0"/>
                <a:sym typeface="Symbol" charset="0"/>
              </a:rPr>
              <a:t>α</a:t>
            </a:r>
            <a:r>
              <a:rPr lang="en-US" sz="4000" b="1">
                <a:solidFill>
                  <a:srgbClr val="2FB0DC"/>
                </a:solidFill>
                <a:latin typeface="Calibri" charset="0"/>
                <a:sym typeface="Symbol" charset="0"/>
              </a:rPr>
              <a:t>-Ketoglutarate Dehydrogenase</a:t>
            </a:r>
            <a:endParaRPr lang="en-US" sz="4000" b="1">
              <a:solidFill>
                <a:srgbClr val="2FB0DC"/>
              </a:solidFill>
              <a:latin typeface="Calibri" charset="0"/>
            </a:endParaRPr>
          </a:p>
        </p:txBody>
      </p:sp>
      <p:sp>
        <p:nvSpPr>
          <p:cNvPr id="31747"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1748" name="Picture 4" descr="An illustration of oxidation of alpha-ketoglutarate to succinyl-CoA and CO2.  On the left is the alpha-ketoglutarate molecule, which begins with CH2, which bonds right to COO- and down to CH2, which bonds down to C. C bonds right to COO- (in red box) and double bonds down to O. To the right is a black arrow, identified as alpha-ketoglutarate dehydrogenase complex (in blue). Above the arrow CoA-SH points down to the arrow, and NAD+ has a curved arrow pointing down and up right to NADH. To the right is the succinyl-CoA molecule, which begins with CH2, which bonds right to COO- and bonds down to CH2. CH2 bonds down to C, which bonds right to S-CoA and double bonds down to O. To the right of this is a plus sign and CO2 in a red box. Below this is an equation: deltaG'[degree] = -33.5 kj/m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250"/>
            <a:ext cx="85344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9653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0"/>
            <a:ext cx="9144000" cy="685800"/>
          </a:xfrm>
        </p:spPr>
        <p:txBody>
          <a:bodyPr>
            <a:normAutofit fontScale="90000"/>
          </a:bodyPr>
          <a:lstStyle/>
          <a:p>
            <a:pPr eaLnBrk="1" hangingPunct="1"/>
            <a:r>
              <a:rPr lang="en-US" i="1">
                <a:latin typeface="Calibri" charset="0"/>
                <a:ea typeface="MS PGothic" charset="0"/>
                <a:cs typeface="Calibri" charset="0"/>
                <a:sym typeface="Symbol" charset="0"/>
              </a:rPr>
              <a:t></a:t>
            </a:r>
            <a:r>
              <a:rPr lang="en-US">
                <a:latin typeface="Calibri" charset="0"/>
                <a:ea typeface="MS PGothic" charset="0"/>
                <a:cs typeface="Calibri" charset="0"/>
                <a:sym typeface="Symbol" charset="0"/>
              </a:rPr>
              <a:t>-Ketoglutarate Dehydrogenase</a:t>
            </a:r>
            <a:endParaRPr lang="en-US">
              <a:latin typeface="Calibri" charset="0"/>
              <a:ea typeface="MS PGothic" charset="0"/>
              <a:cs typeface="Calibri" charset="0"/>
            </a:endParaRPr>
          </a:p>
        </p:txBody>
      </p:sp>
      <p:sp>
        <p:nvSpPr>
          <p:cNvPr id="32771" name="Content Placeholder 1"/>
          <p:cNvSpPr>
            <a:spLocks noGrp="1"/>
          </p:cNvSpPr>
          <p:nvPr>
            <p:ph idx="1"/>
          </p:nvPr>
        </p:nvSpPr>
        <p:spPr>
          <a:xfrm>
            <a:off x="381000" y="914400"/>
            <a:ext cx="8534400" cy="4572000"/>
          </a:xfrm>
        </p:spPr>
        <p:txBody>
          <a:bodyPr/>
          <a:lstStyle/>
          <a:p>
            <a:pPr>
              <a:spcBef>
                <a:spcPct val="0"/>
              </a:spcBef>
            </a:pPr>
            <a:r>
              <a:rPr lang="en-US" sz="2800">
                <a:latin typeface="Calibri" charset="0"/>
                <a:ea typeface="MS PGothic" charset="0"/>
                <a:cs typeface="Calibri" charset="0"/>
              </a:rPr>
              <a:t>Complex similar to pyruvate dehydrogenase</a:t>
            </a:r>
          </a:p>
          <a:p>
            <a:pPr lvl="1">
              <a:spcBef>
                <a:spcPct val="0"/>
              </a:spcBef>
            </a:pPr>
            <a:r>
              <a:rPr lang="en-US" sz="2400">
                <a:latin typeface="Calibri" charset="0"/>
                <a:ea typeface="MS PGothic" charset="0"/>
                <a:cs typeface="Calibri" charset="0"/>
              </a:rPr>
              <a:t>same coenzymes, identical mechanisms</a:t>
            </a:r>
          </a:p>
          <a:p>
            <a:pPr lvl="1">
              <a:spcBef>
                <a:spcPct val="0"/>
              </a:spcBef>
            </a:pPr>
            <a:r>
              <a:rPr lang="en-US" sz="2400">
                <a:latin typeface="Calibri" charset="0"/>
                <a:ea typeface="MS PGothic" charset="0"/>
                <a:cs typeface="Calibri" charset="0"/>
              </a:rPr>
              <a:t>active sites different to accommodate different-sized substrates</a:t>
            </a:r>
          </a:p>
        </p:txBody>
      </p:sp>
      <p:sp>
        <p:nvSpPr>
          <p:cNvPr id="32772"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2773" name="Picture 5" descr="An image showing a conversed mechanism for oxidative decarboxylation. There are three columns of chains in this image. The first is pyruvate dehydrogenase complex, which begina with the pyruvate chain, where O double binds down to C, which binds left to CH3 and right to COO- (all in pink). A black arrow points down to the acetyl-CoA. In the middle of the arrow another black arrow points to the left to CO2. On the right side of the black arrow, HS-CoA and NAD+ each point  to NADH (in an orange oval) with red arrows. The aceytl-CoA chain begins with C, which binds left to CH3, down and right to S-CoA, and double binds up and right to O. The second column is th citric acid cycle. It begins at the top with the alpha-ketoglutarate chain, where -OOC binds right to CH2, which binds rights CH2 (in pink box). CH2 binds right to C, which binds right to COO- and double binds up to O (all in pink box). A black arrow points down to the succinyl-CoA molecule. In the middle of the arrow is the same as in pyruvate dehydrogenase complex. The succinyl-CoA molecule bgins with -OOC bonds right to CH2, which bonds rights to CH2, which bonds right to C. C bonds down and right to S-CoA, and double bonds up and right to O. The final column is oxidation of isoleucine (leucine, valine) and begins with the alpha-keto acide from isoleucine molecule. It begins with CH3, which bonds right to CH2, which bonds right to CH (in pink box). CH bonds right to C (both in pink box) and up to CH3. C bonds right to COO- and double bonds up to O. A black arrow points down to the alpha-methylbutylryl-CoA molecule. The middle of the arrow is the same as the first two. The alpha-methylbutyryl-CoA molecule begins with CH3, which bonds right to CH2, which bonds right to CH. CH bonds up to CH3 and right to C, which bonds up and right to O and down and right to S-CoA. There are three columns of chains in this image. The first is pyruvate dehydrogenase complex, which begins with the pyruvate chain, where O double bonds down to C, which bonds left to CH3 and right to COO- (all in pink). A black arrow points down to the acetyl-CoA. In the middle of the arrow another black arrow points to the left to CO2. On the right side of the black arrow, HS-CoA and NAD+ each point to NADH (in an orange oval) with red arrows. The acetyl-CoA chain begins with C, which bonds left to CH3, down and right to S-CoA, and double bonds up and right to O. The second column is the citric acid cycle. It begins at the top with the alpha-ketoglutarate chain, where -OOC bonds right to CH2, which bonds rights CH2 (in pink box). CH2 bonds right to C, which bonds right to COO- and double bonds up to O (all in pink box). A black arrow points down to the succinyl-CoA molecule. In the middle of the arrow is the same as in pyruvate dehydrogenase complex. The succinyl-CoA molecule begins with -OOC bonds right to CH2, which bonds rights to CH2, which bonds right to C. C bonds down and right to S-CoA, and double bonds up and right to O. The final column is oxidation of isoleucine (leucine, valine) and begins with the alpha-keto acid from isoleucine molecule. It begins with CH3, which bonds right to CH2, which bonds right to CH (in pink box). CH bonds right to C (both in pink box) and up to CH3. C bonds right to COO- and double bonds up to O. A black arrow points down to the alpha-methylbutylryl-CoA molecule. The middle of the arrow is the same as the first two. The alpha-methylbutyryl-CoA molecule begins with CH3, which bonds right to CH2, which bonds right to CH. CH bonds up to CH3 and right to C, which bonds up and right to O and down and right to S-Co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14600"/>
            <a:ext cx="838200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16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9144000" cy="685800"/>
          </a:xfrm>
        </p:spPr>
        <p:txBody>
          <a:bodyPr>
            <a:normAutofit fontScale="90000"/>
          </a:bodyPr>
          <a:lstStyle/>
          <a:p>
            <a:pPr eaLnBrk="1" hangingPunct="1"/>
            <a:r>
              <a:rPr lang="en-US" i="1">
                <a:latin typeface="Calibri" charset="0"/>
                <a:ea typeface="MS PGothic" charset="0"/>
                <a:cs typeface="Calibri" charset="0"/>
                <a:sym typeface="Symbol" charset="0"/>
              </a:rPr>
              <a:t></a:t>
            </a:r>
            <a:r>
              <a:rPr lang="en-US">
                <a:latin typeface="Calibri" charset="0"/>
                <a:ea typeface="MS PGothic" charset="0"/>
                <a:cs typeface="Calibri" charset="0"/>
                <a:sym typeface="Symbol" charset="0"/>
              </a:rPr>
              <a:t>-Ketoglutarate Dehydrogenase</a:t>
            </a:r>
            <a:endParaRPr lang="en-US">
              <a:latin typeface="Calibri" charset="0"/>
              <a:ea typeface="MS PGothic" charset="0"/>
              <a:cs typeface="Calibri" charset="0"/>
            </a:endParaRPr>
          </a:p>
        </p:txBody>
      </p:sp>
      <p:sp>
        <p:nvSpPr>
          <p:cNvPr id="33795" name="Content Placeholder 1"/>
          <p:cNvSpPr>
            <a:spLocks noGrp="1"/>
          </p:cNvSpPr>
          <p:nvPr>
            <p:ph idx="1"/>
          </p:nvPr>
        </p:nvSpPr>
        <p:spPr>
          <a:xfrm>
            <a:off x="457200" y="990600"/>
            <a:ext cx="8229600" cy="4572000"/>
          </a:xfrm>
        </p:spPr>
        <p:txBody>
          <a:bodyPr/>
          <a:lstStyle/>
          <a:p>
            <a:r>
              <a:rPr lang="en-US" sz="2800">
                <a:latin typeface="Calibri" charset="0"/>
                <a:ea typeface="MS PGothic" charset="0"/>
                <a:cs typeface="Calibri" charset="0"/>
              </a:rPr>
              <a:t>Last oxidative decarboxylation</a:t>
            </a:r>
          </a:p>
          <a:p>
            <a:pPr marL="685800" lvl="1" indent="-228600"/>
            <a:r>
              <a:rPr lang="en-US" sz="2400">
                <a:latin typeface="Calibri" charset="0"/>
                <a:ea typeface="MS PGothic" charset="0"/>
                <a:cs typeface="Calibri" charset="0"/>
              </a:rPr>
              <a:t>net full oxidation of all carbons of glucose</a:t>
            </a:r>
          </a:p>
          <a:p>
            <a:pPr lvl="2"/>
            <a:r>
              <a:rPr lang="en-US" sz="2000">
                <a:latin typeface="Calibri" charset="0"/>
                <a:ea typeface="MS PGothic" charset="0"/>
                <a:cs typeface="Calibri" charset="0"/>
              </a:rPr>
              <a:t>after two turns of the cycle</a:t>
            </a:r>
          </a:p>
          <a:p>
            <a:pPr lvl="2"/>
            <a:r>
              <a:rPr lang="en-US" sz="2000">
                <a:latin typeface="Calibri" charset="0"/>
                <a:ea typeface="MS PGothic" charset="0"/>
                <a:cs typeface="Calibri" charset="0"/>
              </a:rPr>
              <a:t>carbons not directly from glucose because carbons lost came from oxaloacetate, not acetate  </a:t>
            </a:r>
          </a:p>
          <a:p>
            <a:r>
              <a:rPr lang="en-US" sz="2800">
                <a:latin typeface="Calibri" charset="0"/>
                <a:ea typeface="MS PGothic" charset="0"/>
                <a:cs typeface="Calibri" charset="0"/>
              </a:rPr>
              <a:t>Succinyl-CoA is another higher-energy thioester bond.</a:t>
            </a:r>
          </a:p>
          <a:p>
            <a:r>
              <a:rPr lang="en-US" sz="2800">
                <a:latin typeface="Calibri" charset="0"/>
                <a:ea typeface="MS PGothic" charset="0"/>
                <a:cs typeface="Calibri" charset="0"/>
              </a:rPr>
              <a:t>Highly thermodynamically </a:t>
            </a:r>
            <a:r>
              <a:rPr lang="en-US" sz="2800">
                <a:solidFill>
                  <a:srgbClr val="FF0000"/>
                </a:solidFill>
                <a:latin typeface="Calibri" charset="0"/>
                <a:ea typeface="MS PGothic" charset="0"/>
                <a:cs typeface="Calibri" charset="0"/>
              </a:rPr>
              <a:t>favorable/irreversible</a:t>
            </a:r>
          </a:p>
          <a:p>
            <a:pPr marL="685800" lvl="1" indent="-228600"/>
            <a:r>
              <a:rPr lang="en-US" sz="2400">
                <a:latin typeface="Calibri" charset="0"/>
                <a:ea typeface="MS PGothic" charset="0"/>
                <a:cs typeface="Calibri" charset="0"/>
              </a:rPr>
              <a:t>regulated by product inhibition</a:t>
            </a:r>
          </a:p>
        </p:txBody>
      </p:sp>
      <p:sp>
        <p:nvSpPr>
          <p:cNvPr id="33796"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34409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nvSpPr>
        <p:spPr bwMode="auto">
          <a:xfrm>
            <a:off x="4763" y="0"/>
            <a:ext cx="91392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The Citric Acid Cycle (CAC)</a:t>
            </a:r>
          </a:p>
        </p:txBody>
      </p:sp>
      <p:sp>
        <p:nvSpPr>
          <p:cNvPr id="17411" name="Line 4"/>
          <p:cNvSpPr>
            <a:spLocks noChangeShapeType="1"/>
          </p:cNvSpPr>
          <p:nvPr/>
        </p:nvSpPr>
        <p:spPr bwMode="auto">
          <a:xfrm>
            <a:off x="4953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7412" name="Picture 4" descr="An image depicting the citric acid cycle.&#10;This image has a large circle with citric acid cycle identified in the middle. Step 1 is Claisen condensation, where methyl group of acetyl-CoA is converted to methylene in citrate. At the top of the circle is the acetyl-CoA chain. CH3 binds right to C, which double binds up to O (all in pink) and binds right to S-CoA. This chain has a blue arrow going right and down as part of the circle which points to the citrate chain. This long blue arrow is identified as citrate synthase (in blue). Halfway there on the airrow is another curved arrow going up where H2O points to CoA-SH. The citrate chain begins with CH2, which binds right to COO- (all in pink). CH2 also binds down to C, which binds left to HO, right to COO-, and down to CH2. CH@ binds right to COO-. This chain has reversible blue arrows going around the circle and are identified (in blue) as aconitase. The down arrow of the reversible arrows also points right to H2O. Step 2a is dehydration/rehydration: -OH group of citrate repositioned in isocitrate, which sets up decarboxylation in the next step. The reversible arrows point from the citrate chain to the cis-Aconitate chain, which begins with CH2 binding right to COO- (all pink). CH2 also binds down to C, which binds right to COO- and double binds down to C, which binds right to COO- and down to H. This chain is in brackets. Reversible arrows go from the cis-Aconitate chain to the Isocitrate chain and are identified as aconitase (in blue). H2O also oints to the down blue arrow. This is step 2b (rehydration). The Isocitrate chain begins with CH2, which binds right to COO- (all in pink). CH2 also binds down to C, which binds left to H, right to COO-, and down to C. C binds left to HO, right to H, and down to COO-. A blue arrow with two ends points, identified as isocitrate dehydrogenase (in blue), points right to CO2, and left to the alpha-Ketoglutarate chain. There is also a thin red arrow that goes from the blue arrows to NADH in an orange oval. This is step 3, or oxidative decarboxylation: -OH group oxidized to carbonyl, which in turn facilitates decarboxylation by stabilizing carbanion formed on adjacent carbon. The alpha-Ketoglutarate chain begins with CH2 binding right to COO- (all in pink). CH2 also binds down to CH2, which binds down to C, which double binds right to O and binds down to COO-. A blue arrow points from the alpha-ketoglutarate chain to the succinyl-CoA chain and is identified as alpha-ketoglutarate dehydrogenase complex. It has a curved blue arrow attached to it going from CoA-SH to CO2. These arrows also have a thin red line pointing up to NADH in an orange oval. This is the 4 step: oxidative decarboxylation: pyruvate-dehydrogenase-like meachanism; dependent on carbonyl on adjacent carbon. The succinyl-CoA chain begins with CH2 binding right to COO- (all in pink). CH2 also binds down to CH2, which binds down to C, which binds right to S-CoA and double binds down to O. From there, are versible arrows pointing to the succinate chain and identified as succinyl-CoA synthetase (in blue). On the reversible arrows is a curved arrow going from GDP (ADP) + Pi to GTP (ATP) in and orange circle. There is also another arrow darting from the arrow pointing to the succinate chain that points to COa-SH. This is step 5, or substrate-level phosphorylation: energy of thioester conserved in phosphoanhydride bond of GTP or ATP. The succinate chain begins with CH2, which binds right to COO-, and down to CH2, which binds down to COO-. This chain has reversible arrows pointing to the funurate chain, identified as succinate dehyrdrogenase. There is a thin red arrow pointing from these arrows to FADH2 in an orange oval. This is step 6, or dehydrogenation: introduction of double bond initiates methylene oxidation sequence. The fumurate chain begins with COO- , which binds down to CH, which double binds to HC, which binds to COO-. After the fumurate chain, reversible arrows point to the malate chain, identified as fumurase (in blue). H2O points to the arrow toward the malate chain. This is step 7, or hydration: addition of water across double bond introdues -- OH group for next oxidation step. The malate chain begins with COO- and binds down to CH, which binds left to HO and down to CH2, which binds down to COO-. The malate chain has reversible arrows pointing to the oxaloacetate chain, identified as malate dehydrogenase (in blue). There is also a thin red arrow from these arrows pointing to NADH in an orange oval. This is step 8, or dehyrdrogenation: oxidation of --OH completes oxidation sequence; generates carbonyl positioned to facilitate Claisen condensation in next step. Th oxaloacetate chain begins with O, which double binds right to C, which binds right to COO- and binds down to CH2, which binds right to COO-. There is a blue arrow from oxaloacetate pointing back to the acetyle-CoA chain to complete, and restart the process.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4193" y="1152525"/>
            <a:ext cx="5387975"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43551" y="1013365"/>
            <a:ext cx="2348518" cy="923330"/>
          </a:xfrm>
          <a:prstGeom prst="rect">
            <a:avLst/>
          </a:prstGeom>
        </p:spPr>
        <p:txBody>
          <a:bodyPr wrap="square">
            <a:spAutoFit/>
          </a:bodyPr>
          <a:lstStyle/>
          <a:p>
            <a:r>
              <a:rPr lang="en-US" dirty="0" smtClean="0"/>
              <a:t>Our City Is Kept Safe And Sound From Malice</a:t>
            </a:r>
            <a:endParaRPr lang="en-US" dirty="0"/>
          </a:p>
        </p:txBody>
      </p:sp>
      <p:sp>
        <p:nvSpPr>
          <p:cNvPr id="3" name="Rectangle 2"/>
          <p:cNvSpPr/>
          <p:nvPr/>
        </p:nvSpPr>
        <p:spPr>
          <a:xfrm>
            <a:off x="305642" y="2367170"/>
            <a:ext cx="2828551" cy="1200329"/>
          </a:xfrm>
          <a:prstGeom prst="rect">
            <a:avLst/>
          </a:prstGeom>
        </p:spPr>
        <p:txBody>
          <a:bodyPr wrap="square">
            <a:spAutoFit/>
          </a:bodyPr>
          <a:lstStyle/>
          <a:p>
            <a:r>
              <a:rPr lang="en-US" dirty="0" smtClean="0"/>
              <a:t>Citrate Is </a:t>
            </a:r>
            <a:r>
              <a:rPr lang="en-US" dirty="0" err="1" smtClean="0"/>
              <a:t>Kreb’s</a:t>
            </a:r>
            <a:r>
              <a:rPr lang="en-US" dirty="0" smtClean="0"/>
              <a:t> Starting Substrate For Making Oxaloacetate</a:t>
            </a:r>
          </a:p>
          <a:p>
            <a:endParaRPr lang="en-US" dirty="0"/>
          </a:p>
        </p:txBody>
      </p:sp>
      <p:sp>
        <p:nvSpPr>
          <p:cNvPr id="4" name="Rectangle 3"/>
          <p:cNvSpPr/>
          <p:nvPr/>
        </p:nvSpPr>
        <p:spPr>
          <a:xfrm>
            <a:off x="305642" y="3663327"/>
            <a:ext cx="2502838" cy="646331"/>
          </a:xfrm>
          <a:prstGeom prst="rect">
            <a:avLst/>
          </a:prstGeom>
        </p:spPr>
        <p:txBody>
          <a:bodyPr wrap="square">
            <a:spAutoFit/>
          </a:bodyPr>
          <a:lstStyle/>
          <a:p>
            <a:r>
              <a:rPr lang="en-US" dirty="0" smtClean="0"/>
              <a:t>Can I Keep Selling Sex For Money, Officer?</a:t>
            </a:r>
            <a:endParaRPr lang="en-US" dirty="0"/>
          </a:p>
        </p:txBody>
      </p:sp>
    </p:spTree>
    <p:extLst>
      <p:ext uri="{BB962C8B-B14F-4D97-AF65-F5344CB8AC3E}">
        <p14:creationId xmlns:p14="http://schemas.microsoft.com/office/powerpoint/2010/main" val="37388884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Autofit/>
          </a:bodyPr>
          <a:lstStyle/>
          <a:p>
            <a:pPr eaLnBrk="1" hangingPunct="1"/>
            <a:r>
              <a:rPr lang="en-US" sz="3600" dirty="0">
                <a:latin typeface="Calibri" charset="0"/>
                <a:ea typeface="MS PGothic" charset="0"/>
                <a:cs typeface="Calibri" charset="0"/>
              </a:rPr>
              <a:t>Only a Small Amount of Energy Available in Glucose Is Captured in Glycolysis</a:t>
            </a:r>
          </a:p>
        </p:txBody>
      </p:sp>
      <p:graphicFrame>
        <p:nvGraphicFramePr>
          <p:cNvPr id="4099" name="Object 2"/>
          <p:cNvGraphicFramePr>
            <a:graphicFrameLocks noChangeAspect="1"/>
          </p:cNvGraphicFramePr>
          <p:nvPr/>
        </p:nvGraphicFramePr>
        <p:xfrm>
          <a:off x="228600" y="2133600"/>
          <a:ext cx="2667000" cy="1676400"/>
        </p:xfrm>
        <a:graphic>
          <a:graphicData uri="http://schemas.openxmlformats.org/presentationml/2006/ole">
            <mc:AlternateContent xmlns:mc="http://schemas.openxmlformats.org/markup-compatibility/2006">
              <mc:Choice xmlns:v="urn:schemas-microsoft-com:vml" Requires="v">
                <p:oleObj spid="_x0000_s4122" name="Image" r:id="rId3" imgW="2946032" imgH="1853315" progId="Photoshop.Image.7">
                  <p:embed/>
                </p:oleObj>
              </mc:Choice>
              <mc:Fallback>
                <p:oleObj name="Image" r:id="rId3" imgW="2946032" imgH="185331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133600"/>
                        <a:ext cx="2667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4100" name="Object 3"/>
          <p:cNvGraphicFramePr>
            <a:graphicFrameLocks noChangeAspect="1"/>
          </p:cNvGraphicFramePr>
          <p:nvPr/>
        </p:nvGraphicFramePr>
        <p:xfrm>
          <a:off x="228600" y="4572000"/>
          <a:ext cx="2590800" cy="1628775"/>
        </p:xfrm>
        <a:graphic>
          <a:graphicData uri="http://schemas.openxmlformats.org/presentationml/2006/ole">
            <mc:AlternateContent xmlns:mc="http://schemas.openxmlformats.org/markup-compatibility/2006">
              <mc:Choice xmlns:v="urn:schemas-microsoft-com:vml" Requires="v">
                <p:oleObj spid="_x0000_s4123" name="Image" r:id="rId5" imgW="2946032" imgH="1853315" progId="Photoshop.Image.7">
                  <p:embed/>
                </p:oleObj>
              </mc:Choice>
              <mc:Fallback>
                <p:oleObj name="Image" r:id="rId5" imgW="2946032" imgH="185331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572000"/>
                        <a:ext cx="25908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101" name="Line 5"/>
          <p:cNvSpPr>
            <a:spLocks noChangeShapeType="1"/>
          </p:cNvSpPr>
          <p:nvPr/>
        </p:nvSpPr>
        <p:spPr bwMode="auto">
          <a:xfrm>
            <a:off x="3429000" y="3124200"/>
            <a:ext cx="2819400"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2" name="Line 6"/>
          <p:cNvSpPr>
            <a:spLocks noChangeShapeType="1"/>
          </p:cNvSpPr>
          <p:nvPr/>
        </p:nvSpPr>
        <p:spPr bwMode="auto">
          <a:xfrm>
            <a:off x="3200400" y="5562600"/>
            <a:ext cx="3200400"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4103" name="Object 4"/>
          <p:cNvGraphicFramePr>
            <a:graphicFrameLocks noChangeAspect="1"/>
          </p:cNvGraphicFramePr>
          <p:nvPr/>
        </p:nvGraphicFramePr>
        <p:xfrm>
          <a:off x="6858000" y="2209800"/>
          <a:ext cx="1282700" cy="2197100"/>
        </p:xfrm>
        <a:graphic>
          <a:graphicData uri="http://schemas.openxmlformats.org/presentationml/2006/ole">
            <mc:AlternateContent xmlns:mc="http://schemas.openxmlformats.org/markup-compatibility/2006">
              <mc:Choice xmlns:v="urn:schemas-microsoft-com:vml" Requires="v">
                <p:oleObj spid="_x0000_s4124" name="Image" r:id="rId6" imgW="1282540" imgH="2196825" progId="Photoshop.Image.7">
                  <p:embed/>
                </p:oleObj>
              </mc:Choice>
              <mc:Fallback>
                <p:oleObj name="Image" r:id="rId6" imgW="1282540" imgH="2196825" progId="Photoshop.Image.7">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2209800"/>
                        <a:ext cx="128270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104" name="Text Box 8"/>
          <p:cNvSpPr txBox="1">
            <a:spLocks noChangeArrowheads="1"/>
          </p:cNvSpPr>
          <p:nvPr/>
        </p:nvSpPr>
        <p:spPr bwMode="auto">
          <a:xfrm>
            <a:off x="6578600" y="28670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r"/>
            <a:r>
              <a:rPr lang="en-US" sz="2800">
                <a:latin typeface="Times" charset="0"/>
              </a:rPr>
              <a:t>2</a:t>
            </a:r>
          </a:p>
        </p:txBody>
      </p:sp>
      <p:sp>
        <p:nvSpPr>
          <p:cNvPr id="4105" name="Text Box 9"/>
          <p:cNvSpPr txBox="1">
            <a:spLocks noChangeArrowheads="1"/>
          </p:cNvSpPr>
          <p:nvPr/>
        </p:nvSpPr>
        <p:spPr bwMode="auto">
          <a:xfrm>
            <a:off x="3344863" y="3200400"/>
            <a:ext cx="290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r"/>
            <a:r>
              <a:rPr lang="en-US" b="1">
                <a:solidFill>
                  <a:schemeClr val="accent2"/>
                </a:solidFill>
                <a:latin typeface="Arial" charset="0"/>
                <a:sym typeface="Symbol" charset="0"/>
              </a:rPr>
              <a:t></a:t>
            </a:r>
            <a:r>
              <a:rPr lang="en-US" b="1" i="1">
                <a:solidFill>
                  <a:schemeClr val="accent2"/>
                </a:solidFill>
                <a:latin typeface="Arial" charset="0"/>
                <a:sym typeface="Symbol" charset="0"/>
              </a:rPr>
              <a:t>G</a:t>
            </a:r>
            <a:r>
              <a:rPr lang="en-US" b="1">
                <a:solidFill>
                  <a:schemeClr val="accent2"/>
                </a:solidFill>
                <a:latin typeface="Arial" charset="0"/>
                <a:sym typeface="Symbol" charset="0"/>
              </a:rPr>
              <a:t>′ = –146 kJ/mol</a:t>
            </a:r>
            <a:endParaRPr lang="en-US" b="1">
              <a:solidFill>
                <a:schemeClr val="accent2"/>
              </a:solidFill>
              <a:latin typeface="Arial" charset="0"/>
            </a:endParaRPr>
          </a:p>
        </p:txBody>
      </p:sp>
      <p:sp>
        <p:nvSpPr>
          <p:cNvPr id="4106" name="Text Box 10"/>
          <p:cNvSpPr txBox="1">
            <a:spLocks noChangeArrowheads="1"/>
          </p:cNvSpPr>
          <p:nvPr/>
        </p:nvSpPr>
        <p:spPr bwMode="auto">
          <a:xfrm>
            <a:off x="3892550" y="2589213"/>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r"/>
            <a:r>
              <a:rPr lang="en-US">
                <a:latin typeface="Arial" charset="0"/>
              </a:rPr>
              <a:t>Glycolysis</a:t>
            </a:r>
          </a:p>
        </p:txBody>
      </p:sp>
      <p:sp>
        <p:nvSpPr>
          <p:cNvPr id="4107" name="Text Box 11"/>
          <p:cNvSpPr txBox="1">
            <a:spLocks noChangeArrowheads="1"/>
          </p:cNvSpPr>
          <p:nvPr/>
        </p:nvSpPr>
        <p:spPr bwMode="auto">
          <a:xfrm>
            <a:off x="3276600" y="5029200"/>
            <a:ext cx="3135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r"/>
            <a:r>
              <a:rPr lang="en-US">
                <a:latin typeface="Arial" charset="0"/>
              </a:rPr>
              <a:t>Full oxidation (+ 6 O</a:t>
            </a:r>
            <a:r>
              <a:rPr lang="en-US" baseline="-25000">
                <a:latin typeface="Arial" charset="0"/>
              </a:rPr>
              <a:t>2</a:t>
            </a:r>
            <a:r>
              <a:rPr lang="en-US">
                <a:latin typeface="Arial" charset="0"/>
              </a:rPr>
              <a:t>)</a:t>
            </a:r>
          </a:p>
        </p:txBody>
      </p:sp>
      <p:sp>
        <p:nvSpPr>
          <p:cNvPr id="4108" name="Text Box 12"/>
          <p:cNvSpPr txBox="1">
            <a:spLocks noChangeArrowheads="1"/>
          </p:cNvSpPr>
          <p:nvPr/>
        </p:nvSpPr>
        <p:spPr bwMode="auto">
          <a:xfrm>
            <a:off x="3190875" y="5638800"/>
            <a:ext cx="3160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r"/>
            <a:r>
              <a:rPr lang="en-US" b="1">
                <a:solidFill>
                  <a:schemeClr val="accent2"/>
                </a:solidFill>
                <a:latin typeface="Arial" charset="0"/>
                <a:sym typeface="Symbol" charset="0"/>
              </a:rPr>
              <a:t></a:t>
            </a:r>
            <a:r>
              <a:rPr lang="en-US" b="1" i="1">
                <a:solidFill>
                  <a:schemeClr val="accent2"/>
                </a:solidFill>
                <a:latin typeface="Arial" charset="0"/>
                <a:sym typeface="Symbol" charset="0"/>
              </a:rPr>
              <a:t>G</a:t>
            </a:r>
            <a:r>
              <a:rPr lang="en-US" b="1">
                <a:solidFill>
                  <a:schemeClr val="accent2"/>
                </a:solidFill>
                <a:latin typeface="Arial" charset="0"/>
                <a:sym typeface="Symbol" charset="0"/>
              </a:rPr>
              <a:t>′ = –2,840 kJ/mol</a:t>
            </a:r>
            <a:endParaRPr lang="en-US" b="1">
              <a:solidFill>
                <a:schemeClr val="accent2"/>
              </a:solidFill>
              <a:latin typeface="Arial" charset="0"/>
            </a:endParaRPr>
          </a:p>
        </p:txBody>
      </p:sp>
      <p:sp>
        <p:nvSpPr>
          <p:cNvPr id="4109" name="Text Box 13"/>
          <p:cNvSpPr txBox="1">
            <a:spLocks noChangeArrowheads="1"/>
          </p:cNvSpPr>
          <p:nvPr/>
        </p:nvSpPr>
        <p:spPr bwMode="auto">
          <a:xfrm>
            <a:off x="6783388" y="5356225"/>
            <a:ext cx="2033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r"/>
            <a:r>
              <a:rPr lang="en-US">
                <a:latin typeface="Times" charset="0"/>
              </a:rPr>
              <a:t>6 CO</a:t>
            </a:r>
            <a:r>
              <a:rPr lang="en-US" baseline="-25000">
                <a:latin typeface="Times" charset="0"/>
              </a:rPr>
              <a:t>2</a:t>
            </a:r>
            <a:r>
              <a:rPr lang="en-US">
                <a:latin typeface="Times" charset="0"/>
              </a:rPr>
              <a:t> + 6 H</a:t>
            </a:r>
            <a:r>
              <a:rPr lang="en-US" baseline="-25000">
                <a:latin typeface="Times" charset="0"/>
              </a:rPr>
              <a:t>2</a:t>
            </a:r>
            <a:r>
              <a:rPr lang="en-US">
                <a:latin typeface="Times" charset="0"/>
              </a:rPr>
              <a:t>O</a:t>
            </a:r>
          </a:p>
        </p:txBody>
      </p:sp>
      <p:sp>
        <p:nvSpPr>
          <p:cNvPr id="4110" name="Text Box 14"/>
          <p:cNvSpPr txBox="1">
            <a:spLocks noChangeArrowheads="1"/>
          </p:cNvSpPr>
          <p:nvPr/>
        </p:nvSpPr>
        <p:spPr bwMode="auto">
          <a:xfrm>
            <a:off x="685800" y="3962400"/>
            <a:ext cx="167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r"/>
            <a:r>
              <a:rPr lang="en-US">
                <a:latin typeface="Arial" charset="0"/>
              </a:rPr>
              <a:t>GLUCOSE</a:t>
            </a:r>
          </a:p>
        </p:txBody>
      </p:sp>
      <p:sp>
        <p:nvSpPr>
          <p:cNvPr id="4111" name="Line 4"/>
          <p:cNvSpPr>
            <a:spLocks noChangeShapeType="1"/>
          </p:cNvSpPr>
          <p:nvPr/>
        </p:nvSpPr>
        <p:spPr bwMode="auto">
          <a:xfrm>
            <a:off x="4572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742278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txBox="1">
            <a:spLocks noChangeArrowheads="1"/>
          </p:cNvSpPr>
          <p:nvPr/>
        </p:nvSpPr>
        <p:spPr bwMode="auto">
          <a:xfrm>
            <a:off x="0" y="30480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sym typeface="Symbol" charset="2"/>
              </a:rPr>
              <a:t>Final Oxidative Decarboxylation by           </a:t>
            </a:r>
            <a:r>
              <a:rPr lang="el-GR" altLang="en-US" sz="4000" b="1" i="1">
                <a:solidFill>
                  <a:srgbClr val="2FB0DC"/>
                </a:solidFill>
                <a:latin typeface="Calibri" charset="0"/>
                <a:sym typeface="Symbol" charset="2"/>
              </a:rPr>
              <a:t>α</a:t>
            </a:r>
            <a:r>
              <a:rPr lang="en-US" altLang="en-US" sz="4000" b="1">
                <a:solidFill>
                  <a:srgbClr val="2FB0DC"/>
                </a:solidFill>
                <a:latin typeface="Calibri" charset="0"/>
                <a:sym typeface="Symbol" charset="2"/>
              </a:rPr>
              <a:t>-Ketoglutarate Dehydrogenase</a:t>
            </a:r>
            <a:endParaRPr lang="en-US" altLang="en-US" sz="4000" b="1">
              <a:solidFill>
                <a:srgbClr val="2FB0DC"/>
              </a:solidFill>
              <a:latin typeface="Calibri" charset="0"/>
            </a:endParaRPr>
          </a:p>
        </p:txBody>
      </p:sp>
      <p:sp>
        <p:nvSpPr>
          <p:cNvPr id="31747"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1748" name="Picture 4" descr="An illustration of oxidation of alpha-ketoglutarate to succinyl-CoA and CO2.  On the left is the alpha-ketoglutarate molecule, which begins with CH2, which bonds right to COO- and down to CH2, which bonds down to C. C bonds right to COO- (in red box) and double bonds down to O. To the right is a black arrow, identified as alpha-ketoglutarate dehydrogenase complex (in blue). Above the arrow CoA-SH points down to the arrow, and NAD+ has a curved arrow pointing down and up right to NADH. To the right is the succinyl-CoA molecule, which begins with CH2, which bonds right to COO- and bonds down to CH2. CH2 bonds down to C, which bonds right to S-CoA and double bonds down to O. To the right of this is a plus sign and CO2 in a red box. Below this is an equation: deltaG'[degree] = -33.5 kj/m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250"/>
            <a:ext cx="85344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5681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0"/>
            <a:ext cx="9144000" cy="685800"/>
          </a:xfrm>
        </p:spPr>
        <p:txBody>
          <a:bodyPr>
            <a:normAutofit fontScale="90000"/>
          </a:bodyPr>
          <a:lstStyle/>
          <a:p>
            <a:pPr eaLnBrk="1" hangingPunct="1"/>
            <a:r>
              <a:rPr lang="en-US" altLang="en-US" i="1">
                <a:latin typeface="Calibri" charset="0"/>
                <a:ea typeface="MS PGothic" charset="-128"/>
                <a:cs typeface="Calibri" charset="0"/>
                <a:sym typeface="Symbol" charset="2"/>
              </a:rPr>
              <a:t></a:t>
            </a:r>
            <a:r>
              <a:rPr lang="en-US" altLang="en-US">
                <a:latin typeface="Calibri" charset="0"/>
                <a:ea typeface="MS PGothic" charset="-128"/>
                <a:cs typeface="Calibri" charset="0"/>
                <a:sym typeface="Symbol" charset="2"/>
              </a:rPr>
              <a:t>-Ketoglutarate Dehydrogenase</a:t>
            </a:r>
            <a:endParaRPr lang="en-US" altLang="en-US">
              <a:latin typeface="Calibri" charset="0"/>
              <a:ea typeface="MS PGothic" charset="-128"/>
              <a:cs typeface="Calibri" charset="0"/>
            </a:endParaRPr>
          </a:p>
        </p:txBody>
      </p:sp>
      <p:sp>
        <p:nvSpPr>
          <p:cNvPr id="32771" name="Content Placeholder 1"/>
          <p:cNvSpPr>
            <a:spLocks noGrp="1"/>
          </p:cNvSpPr>
          <p:nvPr>
            <p:ph idx="1"/>
          </p:nvPr>
        </p:nvSpPr>
        <p:spPr>
          <a:xfrm>
            <a:off x="381000" y="914400"/>
            <a:ext cx="8534400" cy="4572000"/>
          </a:xfrm>
        </p:spPr>
        <p:txBody>
          <a:bodyPr/>
          <a:lstStyle/>
          <a:p>
            <a:pPr>
              <a:spcBef>
                <a:spcPct val="0"/>
              </a:spcBef>
            </a:pPr>
            <a:r>
              <a:rPr lang="en-US" altLang="en-US" sz="2800">
                <a:latin typeface="Calibri" charset="0"/>
                <a:ea typeface="MS PGothic" charset="-128"/>
                <a:cs typeface="Calibri" charset="0"/>
              </a:rPr>
              <a:t>Complex similar to pyruvate dehydrogenase</a:t>
            </a:r>
          </a:p>
          <a:p>
            <a:pPr lvl="1">
              <a:spcBef>
                <a:spcPct val="0"/>
              </a:spcBef>
            </a:pPr>
            <a:r>
              <a:rPr lang="en-US" altLang="en-US" sz="2400">
                <a:latin typeface="Calibri" charset="0"/>
                <a:ea typeface="MS PGothic" charset="-128"/>
                <a:cs typeface="Calibri" charset="0"/>
              </a:rPr>
              <a:t>same coenzymes, identical mechanisms</a:t>
            </a:r>
          </a:p>
          <a:p>
            <a:pPr lvl="1">
              <a:spcBef>
                <a:spcPct val="0"/>
              </a:spcBef>
            </a:pPr>
            <a:r>
              <a:rPr lang="en-US" altLang="en-US" sz="2400">
                <a:latin typeface="Calibri" charset="0"/>
                <a:ea typeface="MS PGothic" charset="-128"/>
                <a:cs typeface="Calibri" charset="0"/>
              </a:rPr>
              <a:t>active sites different to accommodate different-sized substrates</a:t>
            </a:r>
          </a:p>
        </p:txBody>
      </p:sp>
      <p:sp>
        <p:nvSpPr>
          <p:cNvPr id="32772"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2773" name="Picture 5" descr="An image showing a conversed mechanism for oxidative decarboxylation. There are three columns of chains in this image. The first is pyruvate dehydrogenase complex, which begina with the pyruvate chain, where O double binds down to C, which binds left to CH3 and right to COO- (all in pink). A black arrow points down to the acetyl-CoA. In the middle of the arrow another black arrow points to the left to CO2. On the right side of the black arrow, HS-CoA and NAD+ each point  to NADH (in an orange oval) with red arrows. The aceytl-CoA chain begins with C, which binds left to CH3, down and right to S-CoA, and double binds up and right to O. The second column is th citric acid cycle. It begins at the top with the alpha-ketoglutarate chain, where -OOC binds right to CH2, which binds rights CH2 (in pink box). CH2 binds right to C, which binds right to COO- and double binds up to O (all in pink box). A black arrow points down to the succinyl-CoA molecule. In the middle of the arrow is the same as in pyruvate dehydrogenase complex. The succinyl-CoA molecule bgins with -OOC bonds right to CH2, which bonds rights to CH2, which bonds right to C. C bonds down and right to S-CoA, and double bonds up and right to O. The final column is oxidation of isoleucine (leucine, valine) and begins with the alpha-keto acide from isoleucine molecule. It begins with CH3, which bonds right to CH2, which bonds right to CH (in pink box). CH bonds right to C (both in pink box) and up to CH3. C bonds right to COO- and double bonds up to O. A black arrow points down to the alpha-methylbutylryl-CoA molecule. The middle of the arrow is the same as the first two. The alpha-methylbutyryl-CoA molecule begins with CH3, which bonds right to CH2, which bonds right to CH. CH bonds up to CH3 and right to C, which bonds up and right to O and down and right to S-CoA. There are three columns of chains in this image. The first is pyruvate dehydrogenase complex, which begins with the pyruvate chain, where O double bonds down to C, which bonds left to CH3 and right to COO- (all in pink). A black arrow points down to the acetyl-CoA. In the middle of the arrow another black arrow points to the left to CO2. On the right side of the black arrow, HS-CoA and NAD+ each point to NADH (in an orange oval) with red arrows. The acetyl-CoA chain begins with C, which bonds left to CH3, down and right to S-CoA, and double bonds up and right to O. The second column is the citric acid cycle. It begins at the top with the alpha-ketoglutarate chain, where -OOC bonds right to CH2, which bonds rights CH2 (in pink box). CH2 bonds right to C, which bonds right to COO- and double bonds up to O (all in pink box). A black arrow points down to the succinyl-CoA molecule. In the middle of the arrow is the same as in pyruvate dehydrogenase complex. The succinyl-CoA molecule begins with -OOC bonds right to CH2, which bonds rights to CH2, which bonds right to C. C bonds down and right to S-CoA, and double bonds up and right to O. The final column is oxidation of isoleucine (leucine, valine) and begins with the alpha-keto acid from isoleucine molecule. It begins with CH3, which bonds right to CH2, which bonds right to CH (in pink box). CH bonds right to C (both in pink box) and up to CH3. C bonds right to COO- and double bonds up to O. A black arrow points down to the alpha-methylbutylryl-CoA molecule. The middle of the arrow is the same as the first two. The alpha-methylbutyryl-CoA molecule begins with CH3, which bonds right to CH2, which bonds right to CH. CH bonds up to CH3 and right to C, which bonds up and right to O and down and right to S-Co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14600"/>
            <a:ext cx="838200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2381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9144000" cy="685800"/>
          </a:xfrm>
        </p:spPr>
        <p:txBody>
          <a:bodyPr>
            <a:normAutofit fontScale="90000"/>
          </a:bodyPr>
          <a:lstStyle/>
          <a:p>
            <a:pPr eaLnBrk="1" hangingPunct="1"/>
            <a:r>
              <a:rPr lang="en-US" altLang="en-US" i="1">
                <a:latin typeface="Calibri" charset="0"/>
                <a:ea typeface="MS PGothic" charset="-128"/>
                <a:cs typeface="Calibri" charset="0"/>
                <a:sym typeface="Symbol" charset="2"/>
              </a:rPr>
              <a:t></a:t>
            </a:r>
            <a:r>
              <a:rPr lang="en-US" altLang="en-US">
                <a:latin typeface="Calibri" charset="0"/>
                <a:ea typeface="MS PGothic" charset="-128"/>
                <a:cs typeface="Calibri" charset="0"/>
                <a:sym typeface="Symbol" charset="2"/>
              </a:rPr>
              <a:t>-Ketoglutarate Dehydrogenase</a:t>
            </a:r>
            <a:endParaRPr lang="en-US" altLang="en-US">
              <a:latin typeface="Calibri" charset="0"/>
              <a:ea typeface="MS PGothic" charset="-128"/>
              <a:cs typeface="Calibri" charset="0"/>
            </a:endParaRPr>
          </a:p>
        </p:txBody>
      </p:sp>
      <p:sp>
        <p:nvSpPr>
          <p:cNvPr id="33795" name="Content Placeholder 1"/>
          <p:cNvSpPr>
            <a:spLocks noGrp="1"/>
          </p:cNvSpPr>
          <p:nvPr>
            <p:ph idx="1"/>
          </p:nvPr>
        </p:nvSpPr>
        <p:spPr>
          <a:xfrm>
            <a:off x="457200" y="990600"/>
            <a:ext cx="8229600" cy="4572000"/>
          </a:xfrm>
        </p:spPr>
        <p:txBody>
          <a:bodyPr/>
          <a:lstStyle/>
          <a:p>
            <a:r>
              <a:rPr lang="en-US" altLang="en-US" sz="2800">
                <a:latin typeface="Calibri" charset="0"/>
                <a:ea typeface="MS PGothic" charset="-128"/>
                <a:cs typeface="Calibri" charset="0"/>
              </a:rPr>
              <a:t>Last oxidative decarboxylation</a:t>
            </a:r>
          </a:p>
          <a:p>
            <a:pPr marL="685800" lvl="1" indent="-228600"/>
            <a:r>
              <a:rPr lang="en-US" altLang="en-US" sz="2400">
                <a:latin typeface="Calibri" charset="0"/>
                <a:ea typeface="MS PGothic" charset="-128"/>
                <a:cs typeface="Calibri" charset="0"/>
              </a:rPr>
              <a:t>net full oxidation of all carbons of glucose</a:t>
            </a:r>
          </a:p>
          <a:p>
            <a:pPr lvl="2"/>
            <a:r>
              <a:rPr lang="en-US" altLang="en-US" sz="2000">
                <a:latin typeface="Calibri" charset="0"/>
                <a:ea typeface="MS PGothic" charset="-128"/>
                <a:cs typeface="Calibri" charset="0"/>
              </a:rPr>
              <a:t>after two turns of the cycle</a:t>
            </a:r>
          </a:p>
          <a:p>
            <a:pPr lvl="2"/>
            <a:r>
              <a:rPr lang="en-US" altLang="en-US" sz="2000">
                <a:latin typeface="Calibri" charset="0"/>
                <a:ea typeface="MS PGothic" charset="-128"/>
                <a:cs typeface="Calibri" charset="0"/>
              </a:rPr>
              <a:t>carbons not directly from glucose because carbons lost came from oxaloacetate, not acetate  </a:t>
            </a:r>
          </a:p>
          <a:p>
            <a:r>
              <a:rPr lang="en-US" altLang="en-US" sz="2800">
                <a:latin typeface="Calibri" charset="0"/>
                <a:ea typeface="MS PGothic" charset="-128"/>
                <a:cs typeface="Calibri" charset="0"/>
              </a:rPr>
              <a:t>Succinyl-CoA is another higher-energy thioester bond.</a:t>
            </a:r>
          </a:p>
          <a:p>
            <a:r>
              <a:rPr lang="en-US" altLang="en-US" sz="2800">
                <a:latin typeface="Calibri" charset="0"/>
                <a:ea typeface="MS PGothic" charset="-128"/>
                <a:cs typeface="Calibri" charset="0"/>
              </a:rPr>
              <a:t>Highly thermodynamically </a:t>
            </a:r>
            <a:r>
              <a:rPr lang="en-US" altLang="en-US" sz="2800">
                <a:solidFill>
                  <a:srgbClr val="FF0000"/>
                </a:solidFill>
                <a:latin typeface="Calibri" charset="0"/>
                <a:ea typeface="MS PGothic" charset="-128"/>
                <a:cs typeface="Calibri" charset="0"/>
              </a:rPr>
              <a:t>favorable/irreversible</a:t>
            </a:r>
          </a:p>
          <a:p>
            <a:pPr marL="685800" lvl="1" indent="-228600"/>
            <a:r>
              <a:rPr lang="en-US" altLang="en-US" sz="2400">
                <a:latin typeface="Calibri" charset="0"/>
                <a:ea typeface="MS PGothic" charset="-128"/>
                <a:cs typeface="Calibri" charset="0"/>
              </a:rPr>
              <a:t>regulated by product inhibition</a:t>
            </a:r>
          </a:p>
        </p:txBody>
      </p:sp>
      <p:sp>
        <p:nvSpPr>
          <p:cNvPr id="33796"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645643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685800"/>
          </a:xfrm>
        </p:spPr>
        <p:txBody>
          <a:bodyPr>
            <a:normAutofit fontScale="90000"/>
          </a:bodyPr>
          <a:lstStyle/>
          <a:p>
            <a:pPr eaLnBrk="1" hangingPunct="1"/>
            <a:r>
              <a:rPr lang="en-US" altLang="en-US" dirty="0">
                <a:solidFill>
                  <a:srgbClr val="A6A6A6"/>
                </a:solidFill>
                <a:latin typeface="Calibri" charset="0"/>
                <a:ea typeface="MS PGothic" charset="-128"/>
                <a:cs typeface="Calibri" charset="0"/>
              </a:rPr>
              <a:t>Origin of C-Atoms in CO</a:t>
            </a:r>
            <a:r>
              <a:rPr lang="en-US" altLang="en-US" baseline="-25000" dirty="0">
                <a:solidFill>
                  <a:srgbClr val="A6A6A6"/>
                </a:solidFill>
                <a:latin typeface="Calibri" charset="0"/>
                <a:ea typeface="MS PGothic" charset="-128"/>
                <a:cs typeface="Calibri" charset="0"/>
              </a:rPr>
              <a:t>2</a:t>
            </a:r>
            <a:endParaRPr lang="en-US" altLang="en-US" dirty="0">
              <a:solidFill>
                <a:srgbClr val="A6A6A6"/>
              </a:solidFill>
              <a:latin typeface="Calibri" charset="0"/>
              <a:ea typeface="MS PGothic" charset="-128"/>
              <a:cs typeface="Calibri" charset="0"/>
            </a:endParaRPr>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1371600"/>
            <a:ext cx="88265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34820"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1" name="TextBox 1"/>
          <p:cNvSpPr txBox="1">
            <a:spLocks noChangeArrowheads="1"/>
          </p:cNvSpPr>
          <p:nvPr/>
        </p:nvSpPr>
        <p:spPr bwMode="auto">
          <a:xfrm>
            <a:off x="365125" y="3657600"/>
            <a:ext cx="83978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buFont typeface="Arial" charset="0"/>
              <a:buChar char="•"/>
            </a:pPr>
            <a:r>
              <a:rPr lang="en-US" altLang="en-US" dirty="0">
                <a:solidFill>
                  <a:srgbClr val="A6A6A6"/>
                </a:solidFill>
                <a:latin typeface="Calibri" charset="0"/>
              </a:rPr>
              <a:t>Carbons from acetate are red.</a:t>
            </a:r>
          </a:p>
          <a:p>
            <a:pPr>
              <a:buFont typeface="Arial" charset="0"/>
              <a:buChar char="•"/>
            </a:pPr>
            <a:r>
              <a:rPr lang="en-US" altLang="en-US" dirty="0">
                <a:solidFill>
                  <a:srgbClr val="A6A6A6"/>
                </a:solidFill>
                <a:latin typeface="Calibri" charset="0"/>
              </a:rPr>
              <a:t>All CO</a:t>
            </a:r>
            <a:r>
              <a:rPr lang="en-US" altLang="en-US" baseline="-25000" dirty="0">
                <a:solidFill>
                  <a:srgbClr val="A6A6A6"/>
                </a:solidFill>
                <a:latin typeface="Calibri" charset="0"/>
              </a:rPr>
              <a:t>2</a:t>
            </a:r>
            <a:r>
              <a:rPr lang="en-US" altLang="en-US" dirty="0">
                <a:solidFill>
                  <a:srgbClr val="A6A6A6"/>
                </a:solidFill>
                <a:latin typeface="Calibri" charset="0"/>
              </a:rPr>
              <a:t> generated during the citric acid cycle is produced before </a:t>
            </a:r>
            <a:r>
              <a:rPr lang="en-US" altLang="en-US" dirty="0" err="1">
                <a:solidFill>
                  <a:srgbClr val="A6A6A6"/>
                </a:solidFill>
                <a:latin typeface="Calibri" charset="0"/>
              </a:rPr>
              <a:t>succinyl</a:t>
            </a:r>
            <a:r>
              <a:rPr lang="en-US" altLang="en-US" dirty="0">
                <a:solidFill>
                  <a:srgbClr val="A6A6A6"/>
                </a:solidFill>
                <a:latin typeface="Calibri" charset="0"/>
              </a:rPr>
              <a:t>-CoA is made.</a:t>
            </a:r>
          </a:p>
          <a:p>
            <a:pPr>
              <a:buFont typeface="Arial" charset="0"/>
              <a:buChar char="•"/>
            </a:pPr>
            <a:r>
              <a:rPr lang="en-US" altLang="en-US" dirty="0">
                <a:solidFill>
                  <a:srgbClr val="A6A6A6"/>
                </a:solidFill>
                <a:latin typeface="Calibri" charset="0"/>
              </a:rPr>
              <a:t>In one turn of the citric acid cycle, neither of the red carbons is lost.</a:t>
            </a:r>
          </a:p>
          <a:p>
            <a:pPr>
              <a:buFont typeface="Arial" charset="0"/>
              <a:buChar char="•"/>
            </a:pPr>
            <a:r>
              <a:rPr lang="en-US" altLang="en-US" dirty="0">
                <a:solidFill>
                  <a:srgbClr val="A6A6A6"/>
                </a:solidFill>
                <a:latin typeface="Calibri" charset="0"/>
              </a:rPr>
              <a:t>Both CO</a:t>
            </a:r>
            <a:r>
              <a:rPr lang="en-US" altLang="en-US" baseline="-25000" dirty="0">
                <a:solidFill>
                  <a:srgbClr val="A6A6A6"/>
                </a:solidFill>
                <a:latin typeface="Calibri" charset="0"/>
              </a:rPr>
              <a:t>2</a:t>
            </a:r>
            <a:r>
              <a:rPr lang="en-US" altLang="en-US" dirty="0">
                <a:solidFill>
                  <a:srgbClr val="A6A6A6"/>
                </a:solidFill>
                <a:latin typeface="Calibri" charset="0"/>
              </a:rPr>
              <a:t> molecules lost were present on the oxaloacetate used to begin the cycle</a:t>
            </a:r>
            <a:r>
              <a:rPr lang="en-US" altLang="en-US" dirty="0">
                <a:latin typeface="Calibri" charset="0"/>
              </a:rPr>
              <a:t>.</a:t>
            </a:r>
          </a:p>
        </p:txBody>
      </p:sp>
    </p:spTree>
    <p:extLst>
      <p:ext uri="{BB962C8B-B14F-4D97-AF65-F5344CB8AC3E}">
        <p14:creationId xmlns:p14="http://schemas.microsoft.com/office/powerpoint/2010/main" val="34628767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4"/>
          <p:cNvSpPr>
            <a:spLocks noChangeShapeType="1"/>
          </p:cNvSpPr>
          <p:nvPr/>
        </p:nvSpPr>
        <p:spPr bwMode="auto">
          <a:xfrm>
            <a:off x="381000" y="2133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3" name="Title 1"/>
          <p:cNvSpPr>
            <a:spLocks noGrp="1"/>
          </p:cNvSpPr>
          <p:nvPr>
            <p:ph type="title"/>
          </p:nvPr>
        </p:nvSpPr>
        <p:spPr>
          <a:xfrm>
            <a:off x="22225" y="685800"/>
            <a:ext cx="9144000" cy="685800"/>
          </a:xfrm>
        </p:spPr>
        <p:txBody>
          <a:bodyPr>
            <a:normAutofit fontScale="90000"/>
          </a:bodyPr>
          <a:lstStyle/>
          <a:p>
            <a:r>
              <a:rPr lang="en-US" altLang="en-US" dirty="0">
                <a:latin typeface="Calibri" charset="0"/>
                <a:ea typeface="MS PGothic" charset="-128"/>
                <a:cs typeface="Calibri" charset="0"/>
              </a:rPr>
              <a:t>Generation of GTP Through </a:t>
            </a:r>
            <a:r>
              <a:rPr lang="en-US" altLang="en-US" dirty="0" err="1">
                <a:latin typeface="Calibri" charset="0"/>
                <a:ea typeface="MS PGothic" charset="-128"/>
                <a:cs typeface="Calibri" charset="0"/>
              </a:rPr>
              <a:t>Thioester</a:t>
            </a:r>
            <a:r>
              <a:rPr lang="en-US" altLang="en-US" dirty="0">
                <a:latin typeface="Calibri" charset="0"/>
                <a:ea typeface="MS PGothic" charset="-128"/>
                <a:cs typeface="Calibri" charset="0"/>
              </a:rPr>
              <a:t>: </a:t>
            </a:r>
            <a:r>
              <a:rPr lang="en-US" altLang="en-US" b="1" dirty="0">
                <a:latin typeface="Calibri" charset="0"/>
                <a:ea typeface="MS PGothic" charset="-128"/>
                <a:cs typeface="Calibri" charset="0"/>
              </a:rPr>
              <a:t>Substrate-Level Phosphorylation </a:t>
            </a:r>
            <a:r>
              <a:rPr lang="en-US" altLang="en-US" dirty="0">
                <a:latin typeface="Calibri" charset="0"/>
                <a:ea typeface="MS PGothic" charset="-128"/>
                <a:cs typeface="Calibri" charset="0"/>
              </a:rPr>
              <a:t>by </a:t>
            </a:r>
            <a:r>
              <a:rPr lang="en-US" altLang="en-US" dirty="0" err="1">
                <a:latin typeface="Calibri" charset="0"/>
                <a:ea typeface="MS PGothic" charset="-128"/>
                <a:cs typeface="Calibri" charset="0"/>
              </a:rPr>
              <a:t>Succinyl</a:t>
            </a:r>
            <a:r>
              <a:rPr lang="en-US" altLang="en-US" dirty="0">
                <a:latin typeface="Calibri" charset="0"/>
                <a:ea typeface="MS PGothic" charset="-128"/>
                <a:cs typeface="Calibri" charset="0"/>
              </a:rPr>
              <a:t>-CoA </a:t>
            </a:r>
            <a:r>
              <a:rPr lang="en-US" altLang="en-US" dirty="0" err="1">
                <a:latin typeface="Calibri" charset="0"/>
                <a:ea typeface="MS PGothic" charset="-128"/>
                <a:cs typeface="Calibri" charset="0"/>
              </a:rPr>
              <a:t>Synthetase</a:t>
            </a:r>
            <a:endParaRPr lang="en-US" altLang="en-US" dirty="0">
              <a:latin typeface="Calibri" charset="0"/>
              <a:ea typeface="MS PGothic" charset="-128"/>
              <a:cs typeface="Calibri" charset="0"/>
            </a:endParaRPr>
          </a:p>
        </p:txBody>
      </p:sp>
      <p:pic>
        <p:nvPicPr>
          <p:cNvPr id="35844" name="Picture 4" descr="An image depicting the conversion of succinyl-CoA to succinate.  On the left is the succinyl-CoA molecule, which begins with CH2 bonding right to COO- and bonding down to CH2, which bonds down to C. C bonds right to S-CoA and double bonds down to O. To the right of this are reversible arrows pointing to the succinate molecule, identified as succinyl-CoA synthetase (in blue). On top of these arrows is a curved arrow from GDP + Pi to GTP. Another arrow comes up from the reversible arrows and points to CoA-SH. The succinate molecule begins with COO-, which bonds down to CH2, which bonds down to CH2, which bonds down to COO-. Below this is the equation: Delta G'[degree] = -2.9 kj/m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14600"/>
            <a:ext cx="8701088"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968791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67" name="Title 1"/>
          <p:cNvSpPr txBox="1">
            <a:spLocks/>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a:r>
              <a:rPr lang="en-US" altLang="en-US" sz="4000" b="1">
                <a:solidFill>
                  <a:srgbClr val="2FB0DC"/>
                </a:solidFill>
                <a:latin typeface="Calibri" charset="0"/>
              </a:rPr>
              <a:t>Succinyl-CoA Synthetase</a:t>
            </a:r>
          </a:p>
        </p:txBody>
      </p:sp>
      <p:sp>
        <p:nvSpPr>
          <p:cNvPr id="36868" name="Content Placeholder 2"/>
          <p:cNvSpPr>
            <a:spLocks noGrp="1"/>
          </p:cNvSpPr>
          <p:nvPr>
            <p:ph idx="1"/>
          </p:nvPr>
        </p:nvSpPr>
        <p:spPr>
          <a:xfrm>
            <a:off x="452438" y="990600"/>
            <a:ext cx="8229600" cy="4572000"/>
          </a:xfrm>
        </p:spPr>
        <p:txBody>
          <a:bodyPr/>
          <a:lstStyle/>
          <a:p>
            <a:r>
              <a:rPr lang="en-US" altLang="en-US" sz="2800" dirty="0">
                <a:latin typeface="Calibri" charset="0"/>
                <a:ea typeface="MS PGothic" charset="-128"/>
                <a:cs typeface="Calibri" charset="0"/>
              </a:rPr>
              <a:t>Substrate-level phosphorylation</a:t>
            </a:r>
          </a:p>
          <a:p>
            <a:r>
              <a:rPr lang="en-US" altLang="en-US" sz="2800" dirty="0">
                <a:latin typeface="Calibri" charset="0"/>
                <a:ea typeface="MS PGothic" charset="-128"/>
                <a:cs typeface="Calibri" charset="0"/>
              </a:rPr>
              <a:t>The energy of </a:t>
            </a:r>
            <a:r>
              <a:rPr lang="en-US" altLang="en-US" sz="2800" dirty="0" err="1">
                <a:latin typeface="Calibri" charset="0"/>
                <a:ea typeface="MS PGothic" charset="-128"/>
                <a:cs typeface="Calibri" charset="0"/>
              </a:rPr>
              <a:t>thioester</a:t>
            </a:r>
            <a:r>
              <a:rPr lang="en-US" altLang="en-US" sz="2800" dirty="0">
                <a:latin typeface="Calibri" charset="0"/>
                <a:ea typeface="MS PGothic" charset="-128"/>
                <a:cs typeface="Calibri" charset="0"/>
              </a:rPr>
              <a:t> allows for incorporation of inorganic phosphate.</a:t>
            </a:r>
          </a:p>
          <a:p>
            <a:r>
              <a:rPr lang="en-US" altLang="en-US" sz="2800" dirty="0">
                <a:latin typeface="Calibri" charset="0"/>
                <a:ea typeface="MS PGothic" charset="-128"/>
                <a:cs typeface="Calibri" charset="0"/>
              </a:rPr>
              <a:t>Goes through a </a:t>
            </a:r>
            <a:r>
              <a:rPr lang="en-US" altLang="en-US" sz="2800" dirty="0" err="1">
                <a:latin typeface="Calibri" charset="0"/>
                <a:ea typeface="MS PGothic" charset="-128"/>
                <a:cs typeface="Calibri" charset="0"/>
              </a:rPr>
              <a:t>phospho</a:t>
            </a:r>
            <a:r>
              <a:rPr lang="en-US" altLang="en-US" sz="2800" dirty="0">
                <a:latin typeface="Calibri" charset="0"/>
                <a:ea typeface="MS PGothic" charset="-128"/>
                <a:cs typeface="Calibri" charset="0"/>
              </a:rPr>
              <a:t>-enzyme intermediate</a:t>
            </a:r>
          </a:p>
          <a:p>
            <a:r>
              <a:rPr lang="en-US" altLang="en-US" sz="2800" dirty="0">
                <a:latin typeface="Calibri" charset="0"/>
                <a:ea typeface="MS PGothic" charset="-128"/>
                <a:cs typeface="Calibri" charset="0"/>
              </a:rPr>
              <a:t>Produces GTP, which can be converted to ATP</a:t>
            </a:r>
          </a:p>
          <a:p>
            <a:r>
              <a:rPr lang="en-US" altLang="en-US" sz="2800" dirty="0">
                <a:solidFill>
                  <a:srgbClr val="A6A6A6"/>
                </a:solidFill>
                <a:latin typeface="Calibri" charset="0"/>
                <a:ea typeface="MS PGothic" charset="-128"/>
                <a:cs typeface="Calibri" charset="0"/>
              </a:rPr>
              <a:t>Slightly thermodynamically favorable/reversible</a:t>
            </a:r>
          </a:p>
          <a:p>
            <a:pPr lvl="1"/>
            <a:r>
              <a:rPr lang="en-US" altLang="en-US" sz="2400" dirty="0">
                <a:solidFill>
                  <a:srgbClr val="A6A6A6"/>
                </a:solidFill>
                <a:latin typeface="Calibri" charset="0"/>
                <a:ea typeface="MS PGothic" charset="-128"/>
                <a:cs typeface="Calibri" charset="0"/>
              </a:rPr>
              <a:t>product concentration kept low to pull forward</a:t>
            </a:r>
          </a:p>
        </p:txBody>
      </p:sp>
    </p:spTree>
    <p:extLst>
      <p:ext uri="{BB962C8B-B14F-4D97-AF65-F5344CB8AC3E}">
        <p14:creationId xmlns:p14="http://schemas.microsoft.com/office/powerpoint/2010/main" val="564599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1" name="Title 1"/>
          <p:cNvSpPr txBox="1">
            <a:spLocks/>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a:r>
              <a:rPr lang="en-US" altLang="en-US" sz="4000" b="1">
                <a:solidFill>
                  <a:srgbClr val="2FB0DC"/>
                </a:solidFill>
                <a:latin typeface="Calibri" charset="0"/>
              </a:rPr>
              <a:t>Mechanism of Succinyl-CoA Synthetase</a:t>
            </a:r>
          </a:p>
        </p:txBody>
      </p:sp>
      <p:pic>
        <p:nvPicPr>
          <p:cNvPr id="37892" name="Picture 4" descr="Image (a) has arrows forminga large circle. In step 1, on the middle right side, there is a curved arrow going down. Next to that is another curved arrow (opposite direction) from Pi (in red) to CoA-SH. At the end of the curved arrow going down is the enzyme-bound sucinyl phosphate molecule, which has CH2 in a blue oval, and also has His-- to the right in the oval. CH2 bonds up to CH2, which bonds up to C. C bonds up and right to O- and double bonds up and left to O. The CH2 in the blue oval also bonds down to C, which double bonds left and down to O and bonds down and right to O, which bonds right to P (red, and in a red circle). Another arrow contines around, with second arrow darting left for step 2 and points to the succinate molecule. This moleule begins with C double bonding up and left to O, and also bonds down and left to -O and right to CH2. CH2 bonds right to CH2, which bonds right to C. C double bonds up and right to O and bonds down and right to O-. At the end of the longer curved arrow (on the left side of the image) is another blue oval, which has His-- bonding down and right to a red P in a red circle, representing phosphohistidul enzyme. Another arrow continues up and around. To the left of that arrow is another curved arrow from GDP to GTP (where P is red) for step 3. At the end of the longer arrow is another blue oval with His-- to the right, and is identified as succinyl-CoA synthetase (in blue). A long arrow continues around and down back to step 1. The succinly-CoA molecule darts of this arrow. This begins with C, which double bonds up and left to O. It also bonds up and right to O- and down to CH2. CH@ bonds down to CH2, which bonds down to C. C double bonds down and left to O and bonds down and right to S-CoA. Image (a) has arrows forming a large circle. In step 1, on the middle right side, there is a curved arrow going down. Next to that is another curved arrow (opposite direction) from Pi (in red) to CoA-SH. At the end of the curved arrow going down is the enzyme-bound succinyl phosphate molecule, which has CH2 in a blue oval, and also has His-- to the right in the oval. CH2 bonds up to CH2, which bonds up to C. C bonds up and right to O- and double bonds up and left to O. The CH2 in the blue oval also bonds down to C, which double bonds left and down to O and bonds down and right to O, which bonds right to P (red, and in a red circle). Another arrow continues around, with second arrow darting left for step 2 and points to the succinate molecule. This molecule begins with C double bonding up and left to O, and also bonds down and left to -O and right to CH2. CH2 bonds right to CH2, which bonds right to C. C double bonds up and right to O and bonds down and right to O-. At the end of the longer curved arrow (on the left side of the image) is another blue oval, which has His-- bonding down and right to a red P in a red circle, representing phosphohistidul enzyme. Another arrow continues up and around. To the left of that arrow is another curved arrow from GDP to GTP (where P is red) for step 3. At the end of the longer arrow is another blue oval with His-- to the right, and is identified as succinyl-CoA synthetase (in blue). A long arrow continues around and down back to step 1. The succinyl-CoA molecule darts of this arrow. This begins with C, which double bonds up and left to O. It also bonds up and right to O- and down to CH2. CH@ bonds down to CH2, which bonds down to C. C double bonds down and left to O and bonds down and right to S-Co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1100" y="927100"/>
            <a:ext cx="4483100"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575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52400" y="369888"/>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Oxidation of an Alkane to Alkene by Succinate Dehydrogenase</a:t>
            </a:r>
          </a:p>
        </p:txBody>
      </p:sp>
      <p:sp>
        <p:nvSpPr>
          <p:cNvPr id="38915" name="Line 4"/>
          <p:cNvSpPr>
            <a:spLocks noChangeShapeType="1"/>
          </p:cNvSpPr>
          <p:nvPr/>
        </p:nvSpPr>
        <p:spPr bwMode="auto">
          <a:xfrm>
            <a:off x="3810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8916" name="Picture 4" descr="An image depicting the oxidation of succinate to fumarate.  The succinate molecule is on the left, and begins with COO-, which bonds down to C. C bonds right to H (in red box), left to H, and down to C. C bonds right to H, left to H (in red box) and down to COO-. To the right are reversible arrows pointing to the fumarate molecule, and identified as succinate dehydrogenase (in blue). Above the reversible arrows is a curved arrow from FAD pointing to FADH2 (where H2 is in a red box). The fumarate molecule begins with H, which bonds down and right to C, which bonds up and right to COO-. C also double bonds down to C, which bonds down and left to -OOC and down and right to H. Beneath this is an equation: Delta G'[degree] - 0 kj/m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3428" y="1540717"/>
            <a:ext cx="5293159" cy="262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
          <p:cNvSpPr txBox="1">
            <a:spLocks/>
          </p:cNvSpPr>
          <p:nvPr/>
        </p:nvSpPr>
        <p:spPr>
          <a:xfrm>
            <a:off x="381000" y="4168588"/>
            <a:ext cx="8229600" cy="13940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smtClean="0">
                <a:ea typeface="ＭＳ Ｐゴシック" charset="-128"/>
              </a:rPr>
              <a:t>Bound to mitochondrial inner membrane </a:t>
            </a:r>
          </a:p>
          <a:p>
            <a:pPr lvl="1">
              <a:defRPr/>
            </a:pPr>
            <a:r>
              <a:rPr lang="en-US" b="1" dirty="0" smtClean="0">
                <a:ea typeface="ＭＳ Ｐゴシック" charset="-128"/>
              </a:rPr>
              <a:t>acts as Complex II in the electron-transport chain</a:t>
            </a:r>
          </a:p>
          <a:p>
            <a:pPr>
              <a:defRPr/>
            </a:pPr>
            <a:r>
              <a:rPr lang="en-US" dirty="0" smtClean="0">
                <a:ea typeface="ＭＳ Ｐゴシック" charset="-128"/>
              </a:rPr>
              <a:t>FAD is covalently bound, unusual</a:t>
            </a:r>
          </a:p>
          <a:p>
            <a:pPr>
              <a:defRPr/>
            </a:pPr>
            <a:r>
              <a:rPr lang="en-US" dirty="0" smtClean="0">
                <a:solidFill>
                  <a:srgbClr val="A6A6A6"/>
                </a:solidFill>
                <a:ea typeface="ＭＳ Ｐゴシック" charset="-128"/>
              </a:rPr>
              <a:t>Near equilibrium/reversible</a:t>
            </a:r>
          </a:p>
          <a:p>
            <a:pPr lvl="1">
              <a:defRPr/>
            </a:pPr>
            <a:r>
              <a:rPr lang="en-US" dirty="0" smtClean="0">
                <a:solidFill>
                  <a:srgbClr val="A6A6A6"/>
                </a:solidFill>
                <a:ea typeface="ＭＳ Ｐゴシック" charset="-128"/>
              </a:rPr>
              <a:t>product concentration kept low to pull forward</a:t>
            </a:r>
          </a:p>
        </p:txBody>
      </p:sp>
    </p:spTree>
    <p:extLst>
      <p:ext uri="{BB962C8B-B14F-4D97-AF65-F5344CB8AC3E}">
        <p14:creationId xmlns:p14="http://schemas.microsoft.com/office/powerpoint/2010/main" val="1864454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3600" b="1">
                <a:solidFill>
                  <a:srgbClr val="2FB0DC"/>
                </a:solidFill>
                <a:latin typeface="Calibri" charset="0"/>
              </a:rPr>
              <a:t>Hydration Across a Double Bond: </a:t>
            </a:r>
            <a:r>
              <a:rPr lang="en-US" altLang="en-US" sz="3600" b="1" dirty="0" err="1">
                <a:solidFill>
                  <a:srgbClr val="2FB0DC"/>
                </a:solidFill>
                <a:latin typeface="Calibri" charset="0"/>
              </a:rPr>
              <a:t>Fumarase</a:t>
            </a:r>
            <a:endParaRPr lang="en-US" altLang="en-US" sz="3600" b="1" dirty="0">
              <a:solidFill>
                <a:srgbClr val="2FB0DC"/>
              </a:solidFill>
              <a:latin typeface="Calibri" charset="0"/>
            </a:endParaRPr>
          </a:p>
        </p:txBody>
      </p:sp>
      <p:sp>
        <p:nvSpPr>
          <p:cNvPr id="40963" name="Line 4"/>
          <p:cNvSpPr>
            <a:spLocks noChangeShapeType="1"/>
          </p:cNvSpPr>
          <p:nvPr/>
        </p:nvSpPr>
        <p:spPr bwMode="auto">
          <a:xfrm>
            <a:off x="457200" y="694765"/>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0964" name="Picture 4" descr="An illustration of hydration of fumarate to malate. On the left is the fumarate molecule, which begins with C bonding up and left to H, up and right to COO-, and double bonding down to C, which bonds down and left to -OOC and down and right to H. To the right of this are reversible arrows pointing to the carbanion transition state. The arrows are identified as fumarase (in blue). On the top of the arrows, OH joins the reversible arrow line. The carbanion transition state begins with C-, which binds up and left to H, up and right to COO-, and down to C, which bonds down and left to -OOC. Both H and OH wedge bond to C. Below this are reversible arrows point to L-malate. These arrows are identified as fumarase, in blue. H+ joins the reversible arrows. The L-malate begins with H and H wedge bonding to C, which bonds up and right to COO-. C also bonds down to C, which bonds down and left to -OOC. Both H and OH wedge bond to C. Below this is an equation: Delta G'[degree] = -3.8 kj/m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1584" y="945777"/>
            <a:ext cx="4943475" cy="518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
          <p:cNvSpPr txBox="1">
            <a:spLocks/>
          </p:cNvSpPr>
          <p:nvPr/>
        </p:nvSpPr>
        <p:spPr>
          <a:xfrm>
            <a:off x="178734" y="2985246"/>
            <a:ext cx="6508937" cy="3872753"/>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smtClean="0">
                <a:latin typeface="Calibri" charset="0"/>
                <a:ea typeface="MS PGothic" charset="-128"/>
                <a:cs typeface="Calibri" charset="0"/>
              </a:rPr>
              <a:t>Stereospecific</a:t>
            </a:r>
          </a:p>
          <a:p>
            <a:pPr lvl="1"/>
            <a:r>
              <a:rPr lang="en-US" altLang="en-US" sz="2000" dirty="0" smtClean="0">
                <a:latin typeface="Calibri" charset="0"/>
                <a:ea typeface="MS PGothic" charset="-128"/>
                <a:cs typeface="Calibri" charset="0"/>
              </a:rPr>
              <a:t>Addition of water is always trans and forms l-malate.</a:t>
            </a:r>
          </a:p>
          <a:p>
            <a:pPr lvl="1"/>
            <a:r>
              <a:rPr lang="en-US" altLang="en-US" sz="2000" dirty="0" smtClean="0">
                <a:latin typeface="Calibri" charset="0"/>
                <a:ea typeface="MS PGothic" charset="-128"/>
                <a:cs typeface="Calibri" charset="0"/>
              </a:rPr>
              <a:t>OH</a:t>
            </a:r>
            <a:r>
              <a:rPr lang="en-US" altLang="en-US" sz="2000" baseline="30000" dirty="0" smtClean="0">
                <a:latin typeface="Calibri" charset="0"/>
                <a:ea typeface="MS PGothic" charset="-128"/>
                <a:cs typeface="Calibri" charset="0"/>
              </a:rPr>
              <a:t>−</a:t>
            </a:r>
            <a:r>
              <a:rPr lang="en-US" altLang="en-US" sz="2000" dirty="0" smtClean="0">
                <a:latin typeface="Calibri" charset="0"/>
                <a:ea typeface="MS PGothic" charset="-128"/>
                <a:cs typeface="Calibri" charset="0"/>
              </a:rPr>
              <a:t> adds to fumarate… then H</a:t>
            </a:r>
            <a:r>
              <a:rPr lang="en-US" altLang="en-US" sz="2000" baseline="30000" dirty="0" smtClean="0">
                <a:latin typeface="Calibri" charset="0"/>
                <a:ea typeface="MS PGothic" charset="-128"/>
                <a:cs typeface="Calibri" charset="0"/>
              </a:rPr>
              <a:t>+</a:t>
            </a:r>
            <a:r>
              <a:rPr lang="en-US" altLang="en-US" sz="2000" dirty="0" smtClean="0">
                <a:latin typeface="Calibri" charset="0"/>
                <a:ea typeface="MS PGothic" charset="-128"/>
                <a:cs typeface="Calibri" charset="0"/>
              </a:rPr>
              <a:t> adds to the carbanion.</a:t>
            </a:r>
          </a:p>
          <a:p>
            <a:pPr lvl="1"/>
            <a:r>
              <a:rPr lang="en-US" altLang="en-US" sz="2000" dirty="0" smtClean="0">
                <a:solidFill>
                  <a:srgbClr val="A6A6A6"/>
                </a:solidFill>
                <a:latin typeface="Calibri" charset="0"/>
                <a:ea typeface="MS PGothic" charset="-128"/>
                <a:cs typeface="Calibri" charset="0"/>
              </a:rPr>
              <a:t>Cannot distinguish between inner carbons, so either can gain –OH</a:t>
            </a:r>
          </a:p>
          <a:p>
            <a:r>
              <a:rPr lang="en-US" altLang="en-US" sz="2400" dirty="0" smtClean="0">
                <a:solidFill>
                  <a:srgbClr val="A6A6A6"/>
                </a:solidFill>
                <a:latin typeface="Calibri" charset="0"/>
                <a:ea typeface="MS PGothic" charset="-128"/>
                <a:cs typeface="Calibri" charset="0"/>
              </a:rPr>
              <a:t>Slightly thermodynamically favorable/reversible</a:t>
            </a:r>
          </a:p>
          <a:p>
            <a:pPr lvl="1"/>
            <a:r>
              <a:rPr lang="en-US" altLang="en-US" sz="2000" dirty="0" smtClean="0">
                <a:solidFill>
                  <a:srgbClr val="A6A6A6"/>
                </a:solidFill>
                <a:latin typeface="Calibri" charset="0"/>
                <a:ea typeface="MS PGothic" charset="-128"/>
                <a:cs typeface="Calibri" charset="0"/>
              </a:rPr>
              <a:t>product concentration kept low to pull reaction forward</a:t>
            </a:r>
            <a:endParaRPr lang="en-US" altLang="en-US" sz="2000" dirty="0">
              <a:solidFill>
                <a:srgbClr val="A6A6A6"/>
              </a:solidFill>
              <a:latin typeface="Calibri" charset="0"/>
              <a:ea typeface="MS PGothic" charset="-128"/>
              <a:cs typeface="Calibri" charset="0"/>
            </a:endParaRPr>
          </a:p>
        </p:txBody>
      </p:sp>
    </p:spTree>
    <p:extLst>
      <p:ext uri="{BB962C8B-B14F-4D97-AF65-F5344CB8AC3E}">
        <p14:creationId xmlns:p14="http://schemas.microsoft.com/office/powerpoint/2010/main" val="216309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3200" b="1">
                <a:solidFill>
                  <a:srgbClr val="2FB0DC"/>
                </a:solidFill>
                <a:latin typeface="Calibri" charset="0"/>
              </a:rPr>
              <a:t>Oxidation of Alcohol to a Ketone and Regeneration of Oxaloacetate by Malate Dehydrogenase</a:t>
            </a:r>
          </a:p>
        </p:txBody>
      </p:sp>
      <p:sp>
        <p:nvSpPr>
          <p:cNvPr id="44035" name="Line 4"/>
          <p:cNvSpPr>
            <a:spLocks noChangeShapeType="1"/>
          </p:cNvSpPr>
          <p:nvPr/>
        </p:nvSpPr>
        <p:spPr bwMode="auto">
          <a:xfrm>
            <a:off x="448235" y="1120589"/>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4036" name="Picture 4" descr="An illustration of oxidation of malate to oxaloacetate. On the left is the L-malate molecule, which begins with COO- bonding down to C. C bonds left to HO (where H is in a pink box) and right to H (in pink box). It also bonds down to CH2, which bonds down to COO-. Reversible arrows are to the right pointing to the oxaloacetate molecule. The arrows are identified as L-malate dehydrogenase (in blue). Above the arrows is a curved arrow from NAD+ pointing to NADH (where H is in a red box) plus H+ (in a red box). The oxaloacetate molecule begins with COO- bonding down to C. C double bonds left to O and bonds down to CH2, which bonds down to COO-. Below this is the equation: Delta G' [degree] = 29.7 kj/m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2520" y="1308479"/>
            <a:ext cx="6687668" cy="314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
          <p:cNvSpPr txBox="1">
            <a:spLocks/>
          </p:cNvSpPr>
          <p:nvPr/>
        </p:nvSpPr>
        <p:spPr>
          <a:xfrm>
            <a:off x="448235" y="4021469"/>
            <a:ext cx="8229600" cy="2622176"/>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latin typeface="Calibri" charset="0"/>
                <a:ea typeface="MS PGothic" charset="-128"/>
                <a:cs typeface="Calibri" charset="0"/>
              </a:rPr>
              <a:t>Final step of the cycle</a:t>
            </a:r>
          </a:p>
          <a:p>
            <a:r>
              <a:rPr lang="en-US" altLang="en-US" dirty="0" smtClean="0">
                <a:latin typeface="Calibri" charset="0"/>
                <a:ea typeface="MS PGothic" charset="-128"/>
                <a:cs typeface="Calibri" charset="0"/>
              </a:rPr>
              <a:t>Regenerates oxaloacetate for citrate synthase</a:t>
            </a:r>
          </a:p>
          <a:p>
            <a:r>
              <a:rPr lang="en-US" altLang="en-US" dirty="0" smtClean="0">
                <a:latin typeface="Calibri" charset="0"/>
                <a:ea typeface="MS PGothic" charset="-128"/>
                <a:cs typeface="Calibri" charset="0"/>
              </a:rPr>
              <a:t>Highly thermodynamically </a:t>
            </a:r>
            <a:r>
              <a:rPr lang="en-US" altLang="en-US" b="1" dirty="0" err="1" smtClean="0">
                <a:solidFill>
                  <a:srgbClr val="FF0000"/>
                </a:solidFill>
                <a:latin typeface="Calibri" charset="0"/>
                <a:ea typeface="MS PGothic" charset="-128"/>
                <a:cs typeface="Calibri" charset="0"/>
              </a:rPr>
              <a:t>UN</a:t>
            </a:r>
            <a:r>
              <a:rPr lang="en-US" altLang="en-US" dirty="0" err="1" smtClean="0">
                <a:solidFill>
                  <a:srgbClr val="FF0000"/>
                </a:solidFill>
                <a:latin typeface="Calibri" charset="0"/>
                <a:ea typeface="MS PGothic" charset="-128"/>
                <a:cs typeface="Calibri" charset="0"/>
              </a:rPr>
              <a:t>favorable</a:t>
            </a:r>
            <a:r>
              <a:rPr lang="en-US" altLang="en-US" dirty="0" smtClean="0">
                <a:solidFill>
                  <a:srgbClr val="FF0000"/>
                </a:solidFill>
                <a:latin typeface="Calibri" charset="0"/>
                <a:ea typeface="MS PGothic" charset="-128"/>
                <a:cs typeface="Calibri" charset="0"/>
              </a:rPr>
              <a:t>/reversible</a:t>
            </a:r>
          </a:p>
          <a:p>
            <a:pPr lvl="1"/>
            <a:r>
              <a:rPr lang="en-US" altLang="en-US" dirty="0" smtClean="0">
                <a:latin typeface="Calibri" charset="0"/>
                <a:ea typeface="MS PGothic" charset="-128"/>
                <a:cs typeface="Calibri" charset="0"/>
              </a:rPr>
              <a:t>oxaloacetate concentration kept VERY low by citrate synthase </a:t>
            </a:r>
          </a:p>
          <a:p>
            <a:pPr lvl="2"/>
            <a:r>
              <a:rPr lang="en-US" altLang="en-US" dirty="0" smtClean="0">
                <a:latin typeface="Calibri" charset="0"/>
                <a:ea typeface="MS PGothic" charset="-128"/>
                <a:cs typeface="Calibri" charset="0"/>
              </a:rPr>
              <a:t>pulls the reaction forward</a:t>
            </a:r>
            <a:endParaRPr lang="en-US" altLang="en-US" dirty="0">
              <a:latin typeface="Calibri" charset="0"/>
              <a:ea typeface="MS PGothic" charset="-128"/>
              <a:cs typeface="Calibri" charset="0"/>
            </a:endParaRPr>
          </a:p>
        </p:txBody>
      </p:sp>
    </p:spTree>
    <p:extLst>
      <p:ext uri="{BB962C8B-B14F-4D97-AF65-F5344CB8AC3E}">
        <p14:creationId xmlns:p14="http://schemas.microsoft.com/office/powerpoint/2010/main" val="369902124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0"/>
            <a:ext cx="9144000" cy="685800"/>
          </a:xfrm>
        </p:spPr>
        <p:txBody>
          <a:bodyPr>
            <a:normAutofit fontScale="90000"/>
          </a:bodyPr>
          <a:lstStyle/>
          <a:p>
            <a:pPr eaLnBrk="1" hangingPunct="1"/>
            <a:r>
              <a:rPr lang="en-US">
                <a:latin typeface="Calibri" charset="0"/>
                <a:ea typeface="MS PGothic" charset="0"/>
                <a:cs typeface="Calibri" charset="0"/>
              </a:rPr>
              <a:t>Cellular Respiration</a:t>
            </a:r>
          </a:p>
        </p:txBody>
      </p:sp>
      <p:sp>
        <p:nvSpPr>
          <p:cNvPr id="5123" name="Rectangle 3"/>
          <p:cNvSpPr>
            <a:spLocks noChangeArrowheads="1"/>
          </p:cNvSpPr>
          <p:nvPr/>
        </p:nvSpPr>
        <p:spPr bwMode="auto">
          <a:xfrm>
            <a:off x="381000" y="990600"/>
            <a:ext cx="8382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indent="-273050">
              <a:buFont typeface="Arial" charset="0"/>
              <a:buChar char="•"/>
            </a:pPr>
            <a:r>
              <a:rPr lang="en-US" sz="2800">
                <a:latin typeface="Calibri" charset="0"/>
              </a:rPr>
              <a:t>Process in which cells consume O</a:t>
            </a:r>
            <a:r>
              <a:rPr lang="en-US" sz="2800" baseline="-25000">
                <a:latin typeface="Calibri" charset="0"/>
              </a:rPr>
              <a:t>2</a:t>
            </a:r>
            <a:r>
              <a:rPr lang="en-US" sz="2800">
                <a:latin typeface="Calibri" charset="0"/>
              </a:rPr>
              <a:t> and produce CO</a:t>
            </a:r>
            <a:r>
              <a:rPr lang="en-US" sz="2800" baseline="-25000">
                <a:latin typeface="Calibri" charset="0"/>
              </a:rPr>
              <a:t>2</a:t>
            </a:r>
          </a:p>
          <a:p>
            <a:pPr marL="273050" indent="-273050">
              <a:buFont typeface="Arial" charset="0"/>
              <a:buChar char="•"/>
            </a:pPr>
            <a:r>
              <a:rPr lang="en-US" sz="2800">
                <a:latin typeface="Calibri" charset="0"/>
              </a:rPr>
              <a:t>Provides more energy (ATP) from glucose than glycolysis</a:t>
            </a:r>
          </a:p>
          <a:p>
            <a:pPr marL="273050" indent="-273050">
              <a:buFont typeface="Arial" charset="0"/>
              <a:buChar char="•"/>
            </a:pPr>
            <a:r>
              <a:rPr lang="en-US" sz="2800">
                <a:latin typeface="Calibri" charset="0"/>
              </a:rPr>
              <a:t>Also captures energy stored in lipids and amino acids </a:t>
            </a:r>
          </a:p>
          <a:p>
            <a:pPr marL="273050" indent="-273050">
              <a:buFont typeface="Arial" charset="0"/>
              <a:buChar char="•"/>
            </a:pPr>
            <a:r>
              <a:rPr lang="en-US" sz="2800">
                <a:latin typeface="Calibri" charset="0"/>
              </a:rPr>
              <a:t>Evolutionary origin: developed about 2.5 billion years ago</a:t>
            </a:r>
          </a:p>
          <a:p>
            <a:pPr marL="273050" indent="-273050">
              <a:buFont typeface="Arial" charset="0"/>
              <a:buChar char="•"/>
            </a:pPr>
            <a:r>
              <a:rPr lang="en-US" sz="2800">
                <a:latin typeface="Calibri" charset="0"/>
              </a:rPr>
              <a:t>Used by animals, plants, and many microorganisms</a:t>
            </a:r>
          </a:p>
          <a:p>
            <a:pPr marL="273050" indent="-273050">
              <a:buFont typeface="Arial" charset="0"/>
              <a:buChar char="•"/>
            </a:pPr>
            <a:r>
              <a:rPr lang="en-US" sz="2800">
                <a:latin typeface="Calibri" charset="0"/>
              </a:rPr>
              <a:t>Occurs in three major stages: </a:t>
            </a:r>
          </a:p>
          <a:p>
            <a:pPr marL="509588" lvl="1" indent="-50800">
              <a:buClr>
                <a:srgbClr val="0000FF"/>
              </a:buClr>
              <a:buFontTx/>
              <a:buChar char="-"/>
            </a:pPr>
            <a:r>
              <a:rPr lang="en-US" sz="2800">
                <a:latin typeface="Calibri" charset="0"/>
              </a:rPr>
              <a:t> </a:t>
            </a:r>
            <a:r>
              <a:rPr lang="en-US" sz="2800">
                <a:solidFill>
                  <a:srgbClr val="0000FF"/>
                </a:solidFill>
                <a:latin typeface="Calibri" charset="0"/>
              </a:rPr>
              <a:t>acetyl CoA production</a:t>
            </a:r>
          </a:p>
          <a:p>
            <a:pPr marL="509588" lvl="1" indent="-50800">
              <a:buFontTx/>
              <a:buChar char="-"/>
            </a:pPr>
            <a:r>
              <a:rPr lang="en-US" sz="2800">
                <a:solidFill>
                  <a:srgbClr val="0000FF"/>
                </a:solidFill>
                <a:latin typeface="Calibri" charset="0"/>
              </a:rPr>
              <a:t> acetyl CoA oxidation</a:t>
            </a:r>
          </a:p>
          <a:p>
            <a:pPr marL="509588" lvl="1" indent="-50800">
              <a:buFontTx/>
              <a:buChar char="-"/>
            </a:pPr>
            <a:r>
              <a:rPr lang="en-US" sz="2800">
                <a:solidFill>
                  <a:srgbClr val="0000FF"/>
                </a:solidFill>
                <a:latin typeface="Calibri" charset="0"/>
              </a:rPr>
              <a:t> electron transfer and oxidative phosphorylation</a:t>
            </a:r>
          </a:p>
          <a:p>
            <a:pPr marL="509588" lvl="1" indent="-50800">
              <a:buFontTx/>
              <a:buChar char="-"/>
            </a:pPr>
            <a:endParaRPr lang="en-US" sz="2800">
              <a:solidFill>
                <a:srgbClr val="0000FF"/>
              </a:solidFill>
              <a:latin typeface="Calibri" charset="0"/>
            </a:endParaRPr>
          </a:p>
        </p:txBody>
      </p:sp>
      <p:sp>
        <p:nvSpPr>
          <p:cNvPr id="5124"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12280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One Turn of the Citric Acid Cycle</a:t>
            </a:r>
          </a:p>
        </p:txBody>
      </p:sp>
      <p:sp>
        <p:nvSpPr>
          <p:cNvPr id="46083"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6084" name="Picture 4" descr="An image illustrating the products of one turn of the citric acid cycle. This image is a series of blue arrows forming a circle, and identified as the citric acid cycle. It begins at the top with acetyl-CoA joining an arrow to citrate, which has an arrow pointing to isocitrate. From isocitrate is an arrow pointing to alpha-ketoglutarate. This arrow has a blue arrow jetting from it to CO2 in a red box, and a small red curved arrow on the right pointing to NADH in an orange oval. From alpha-ketoglutarate is a blue arrow pointing to succinyl-CoA. This arrow has the same images jetting off as described for the previous arrow. Succinyl-CoA points to succinate. To the right of the blue arrow is another blue curved arrow (opposite direction) pointo to GTP (ATP) in an orange circle. From succinate is a blue arrow pointing to fumarate. This arrow has a small red arrow on the left side pointing to FADH2 in an orange oval. From fumarate is a blue arrow pointing to malate. From malate is a blue arrow pointing to oxaloacetate. That blue arrow has a curved red arrow on the outside pointing to NADH in an orange oval. From oxaloacetate is a blue arrow pointing to citrate, which begins the process again.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885825"/>
            <a:ext cx="649605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1677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0"/>
            <a:ext cx="9144000" cy="685800"/>
          </a:xfrm>
        </p:spPr>
        <p:txBody>
          <a:bodyPr>
            <a:normAutofit fontScale="90000"/>
          </a:bodyPr>
          <a:lstStyle/>
          <a:p>
            <a:pPr eaLnBrk="1" hangingPunct="1"/>
            <a:r>
              <a:rPr lang="en-US" altLang="en-US">
                <a:latin typeface="Calibri" charset="0"/>
                <a:ea typeface="MS PGothic" charset="-128"/>
                <a:cs typeface="Calibri" charset="0"/>
              </a:rPr>
              <a:t>Net Result of the Citric Acid Cycle</a:t>
            </a:r>
          </a:p>
        </p:txBody>
      </p:sp>
      <p:sp>
        <p:nvSpPr>
          <p:cNvPr id="47107" name="Content Placeholder 1"/>
          <p:cNvSpPr>
            <a:spLocks noGrp="1"/>
          </p:cNvSpPr>
          <p:nvPr>
            <p:ph idx="1"/>
          </p:nvPr>
        </p:nvSpPr>
        <p:spPr>
          <a:xfrm>
            <a:off x="457200" y="2286000"/>
            <a:ext cx="8229600" cy="3810000"/>
          </a:xfrm>
        </p:spPr>
        <p:txBody>
          <a:bodyPr/>
          <a:lstStyle/>
          <a:p>
            <a:r>
              <a:rPr lang="en-US" altLang="en-US" sz="2800">
                <a:latin typeface="Calibri" charset="0"/>
                <a:ea typeface="MS PGothic" charset="-128"/>
                <a:cs typeface="Calibri" charset="0"/>
              </a:rPr>
              <a:t>Net oxidation of two carbons to CO</a:t>
            </a:r>
            <a:r>
              <a:rPr lang="en-US" altLang="en-US" sz="2800" baseline="-25000">
                <a:latin typeface="Calibri" charset="0"/>
                <a:ea typeface="MS PGothic" charset="-128"/>
                <a:cs typeface="Calibri" charset="0"/>
              </a:rPr>
              <a:t>2</a:t>
            </a:r>
            <a:endParaRPr lang="en-US" altLang="en-US" sz="2800">
              <a:latin typeface="Calibri" charset="0"/>
              <a:ea typeface="MS PGothic" charset="-128"/>
              <a:cs typeface="Calibri" charset="0"/>
            </a:endParaRPr>
          </a:p>
          <a:p>
            <a:pPr marL="685800" lvl="1" indent="-228600"/>
            <a:r>
              <a:rPr lang="en-US" altLang="en-US" sz="2400">
                <a:latin typeface="Calibri" charset="0"/>
                <a:ea typeface="MS PGothic" charset="-128"/>
                <a:cs typeface="Calibri" charset="0"/>
              </a:rPr>
              <a:t>equivalent to two carbons of acetyl-CoA </a:t>
            </a:r>
          </a:p>
          <a:p>
            <a:pPr marL="685800" lvl="1" indent="-228600"/>
            <a:r>
              <a:rPr lang="en-US" altLang="en-US" sz="2400">
                <a:latin typeface="Calibri" charset="0"/>
                <a:ea typeface="MS PGothic" charset="-128"/>
                <a:cs typeface="Calibri" charset="0"/>
              </a:rPr>
              <a:t>but NOT the exact same carbons</a:t>
            </a:r>
          </a:p>
          <a:p>
            <a:r>
              <a:rPr lang="en-US" altLang="en-US" sz="2800">
                <a:latin typeface="Calibri" charset="0"/>
                <a:ea typeface="MS PGothic" charset="-128"/>
                <a:cs typeface="Calibri" charset="0"/>
              </a:rPr>
              <a:t>Energy captured by electron transfer to NADH and FADH</a:t>
            </a:r>
            <a:r>
              <a:rPr lang="en-US" altLang="en-US" sz="2800" baseline="-25000">
                <a:latin typeface="Calibri" charset="0"/>
                <a:ea typeface="MS PGothic" charset="-128"/>
                <a:cs typeface="Calibri" charset="0"/>
              </a:rPr>
              <a:t>2</a:t>
            </a:r>
            <a:endParaRPr lang="en-US" altLang="en-US" sz="2800">
              <a:latin typeface="Calibri" charset="0"/>
              <a:ea typeface="MS PGothic" charset="-128"/>
              <a:cs typeface="Calibri" charset="0"/>
            </a:endParaRPr>
          </a:p>
          <a:p>
            <a:r>
              <a:rPr lang="en-US" altLang="en-US" sz="2800">
                <a:latin typeface="Calibri" charset="0"/>
                <a:ea typeface="MS PGothic" charset="-128"/>
                <a:cs typeface="Calibri" charset="0"/>
              </a:rPr>
              <a:t>Generates 1 GTP, which can be converted to ATP</a:t>
            </a:r>
          </a:p>
          <a:p>
            <a:r>
              <a:rPr lang="en-US" altLang="en-US" sz="2800">
                <a:latin typeface="Calibri" charset="0"/>
                <a:ea typeface="MS PGothic" charset="-128"/>
                <a:cs typeface="Calibri" charset="0"/>
              </a:rPr>
              <a:t>Completion of cycle</a:t>
            </a:r>
          </a:p>
        </p:txBody>
      </p:sp>
      <p:sp>
        <p:nvSpPr>
          <p:cNvPr id="47108" name="Text Box 3"/>
          <p:cNvSpPr txBox="1">
            <a:spLocks noChangeArrowheads="1"/>
          </p:cNvSpPr>
          <p:nvPr/>
        </p:nvSpPr>
        <p:spPr bwMode="auto">
          <a:xfrm>
            <a:off x="457200" y="914400"/>
            <a:ext cx="82296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spcBef>
                <a:spcPct val="50000"/>
              </a:spcBef>
            </a:pPr>
            <a:r>
              <a:rPr lang="en-US" altLang="en-US" sz="2800">
                <a:solidFill>
                  <a:srgbClr val="0000FF"/>
                </a:solidFill>
                <a:latin typeface="Calibri" charset="0"/>
              </a:rPr>
              <a:t>Acetyl-CoA</a:t>
            </a:r>
            <a:r>
              <a:rPr lang="en-US" altLang="en-US" sz="2800">
                <a:latin typeface="Calibri" charset="0"/>
              </a:rPr>
              <a:t> + 3NAD</a:t>
            </a:r>
            <a:r>
              <a:rPr lang="en-US" altLang="en-US" sz="2800" baseline="30000">
                <a:latin typeface="Calibri" charset="0"/>
              </a:rPr>
              <a:t>+</a:t>
            </a:r>
            <a:r>
              <a:rPr lang="en-US" altLang="en-US" sz="2800">
                <a:latin typeface="Calibri" charset="0"/>
              </a:rPr>
              <a:t> + </a:t>
            </a:r>
            <a:r>
              <a:rPr lang="en-US" altLang="en-US" sz="2800">
                <a:solidFill>
                  <a:srgbClr val="00B050"/>
                </a:solidFill>
                <a:latin typeface="Calibri" charset="0"/>
              </a:rPr>
              <a:t>FAD</a:t>
            </a:r>
            <a:r>
              <a:rPr lang="en-US" altLang="en-US" sz="2800">
                <a:latin typeface="Calibri" charset="0"/>
              </a:rPr>
              <a:t> + </a:t>
            </a:r>
            <a:r>
              <a:rPr lang="en-US" altLang="en-US" sz="2800">
                <a:solidFill>
                  <a:srgbClr val="FF0000"/>
                </a:solidFill>
                <a:latin typeface="Calibri" charset="0"/>
              </a:rPr>
              <a:t>GDP</a:t>
            </a:r>
            <a:r>
              <a:rPr lang="en-US" altLang="en-US" sz="2800">
                <a:latin typeface="Calibri" charset="0"/>
              </a:rPr>
              <a:t> + </a:t>
            </a:r>
            <a:r>
              <a:rPr lang="en-US" altLang="en-US" sz="2800">
                <a:solidFill>
                  <a:srgbClr val="FF0000"/>
                </a:solidFill>
                <a:latin typeface="Calibri" charset="0"/>
              </a:rPr>
              <a:t>P</a:t>
            </a:r>
            <a:r>
              <a:rPr lang="en-US" altLang="en-US" sz="2800" baseline="-25000">
                <a:solidFill>
                  <a:srgbClr val="FF0000"/>
                </a:solidFill>
                <a:latin typeface="Calibri" charset="0"/>
              </a:rPr>
              <a:t>i</a:t>
            </a:r>
            <a:r>
              <a:rPr lang="en-US" altLang="en-US" sz="2800">
                <a:latin typeface="Calibri" charset="0"/>
              </a:rPr>
              <a:t> + 2 H</a:t>
            </a:r>
            <a:r>
              <a:rPr lang="en-US" altLang="en-US" sz="2800" baseline="-20000">
                <a:latin typeface="Calibri" charset="0"/>
              </a:rPr>
              <a:t>2</a:t>
            </a:r>
            <a:r>
              <a:rPr lang="en-US" altLang="en-US" sz="2800">
                <a:latin typeface="Calibri" charset="0"/>
              </a:rPr>
              <a:t>O </a:t>
            </a:r>
            <a:r>
              <a:rPr lang="en-US" altLang="en-US" sz="2800">
                <a:latin typeface="Calibri" charset="0"/>
                <a:sym typeface="Wingdings" charset="2"/>
              </a:rPr>
              <a:t></a:t>
            </a:r>
            <a:endParaRPr lang="en-US" altLang="en-US" sz="2800">
              <a:latin typeface="Calibri" charset="0"/>
            </a:endParaRPr>
          </a:p>
          <a:p>
            <a:pPr>
              <a:spcBef>
                <a:spcPct val="50000"/>
              </a:spcBef>
            </a:pPr>
            <a:r>
              <a:rPr lang="en-US" altLang="en-US" sz="2800">
                <a:latin typeface="Calibri" charset="0"/>
              </a:rPr>
              <a:t>		</a:t>
            </a:r>
            <a:r>
              <a:rPr lang="en-US" altLang="en-US" sz="2800">
                <a:solidFill>
                  <a:srgbClr val="0000FF"/>
                </a:solidFill>
                <a:latin typeface="Calibri" charset="0"/>
              </a:rPr>
              <a:t> 2CO</a:t>
            </a:r>
            <a:r>
              <a:rPr lang="en-US" altLang="en-US" sz="2800" baseline="-25000">
                <a:solidFill>
                  <a:srgbClr val="0000FF"/>
                </a:solidFill>
                <a:latin typeface="Calibri" charset="0"/>
              </a:rPr>
              <a:t>2</a:t>
            </a:r>
            <a:r>
              <a:rPr lang="en-US" altLang="en-US" sz="2800">
                <a:solidFill>
                  <a:srgbClr val="0000FF"/>
                </a:solidFill>
                <a:latin typeface="Calibri" charset="0"/>
              </a:rPr>
              <a:t> </a:t>
            </a:r>
            <a:r>
              <a:rPr lang="en-US" altLang="en-US" sz="2800">
                <a:latin typeface="Calibri" charset="0"/>
              </a:rPr>
              <a:t>+ 3NADH + </a:t>
            </a:r>
            <a:r>
              <a:rPr lang="en-US" altLang="en-US" sz="2800">
                <a:solidFill>
                  <a:srgbClr val="00B050"/>
                </a:solidFill>
                <a:latin typeface="Calibri" charset="0"/>
              </a:rPr>
              <a:t>FADH</a:t>
            </a:r>
            <a:r>
              <a:rPr lang="en-US" altLang="en-US" sz="2800" baseline="-20000">
                <a:solidFill>
                  <a:srgbClr val="00B050"/>
                </a:solidFill>
                <a:latin typeface="Calibri" charset="0"/>
              </a:rPr>
              <a:t>2</a:t>
            </a:r>
            <a:r>
              <a:rPr lang="en-US" altLang="en-US" sz="2800">
                <a:latin typeface="Calibri" charset="0"/>
              </a:rPr>
              <a:t> + </a:t>
            </a:r>
            <a:r>
              <a:rPr lang="en-US" altLang="en-US" sz="2800">
                <a:solidFill>
                  <a:srgbClr val="FF0000"/>
                </a:solidFill>
                <a:latin typeface="Calibri" charset="0"/>
              </a:rPr>
              <a:t>GTP</a:t>
            </a:r>
            <a:r>
              <a:rPr lang="en-US" altLang="en-US" sz="2800">
                <a:latin typeface="Calibri" charset="0"/>
              </a:rPr>
              <a:t> + CoA + 3H</a:t>
            </a:r>
            <a:r>
              <a:rPr lang="en-US" altLang="en-US" sz="2800" baseline="30000">
                <a:latin typeface="Calibri" charset="0"/>
              </a:rPr>
              <a:t>+</a:t>
            </a:r>
          </a:p>
        </p:txBody>
      </p:sp>
      <p:sp>
        <p:nvSpPr>
          <p:cNvPr id="47109"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550286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txBox="1">
            <a:spLocks noChangeArrowheads="1"/>
          </p:cNvSpPr>
          <p:nvPr/>
        </p:nvSpPr>
        <p:spPr bwMode="auto">
          <a:xfrm>
            <a:off x="6350" y="0"/>
            <a:ext cx="91376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Direct and Indirect ATP Yield</a:t>
            </a:r>
          </a:p>
        </p:txBody>
      </p:sp>
      <p:sp>
        <p:nvSpPr>
          <p:cNvPr id="48131"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6" name="Table 5"/>
          <p:cNvGraphicFramePr>
            <a:graphicFrameLocks noGrp="1"/>
          </p:cNvGraphicFramePr>
          <p:nvPr/>
        </p:nvGraphicFramePr>
        <p:xfrm>
          <a:off x="238125" y="1082675"/>
          <a:ext cx="8667750" cy="5166360"/>
        </p:xfrm>
        <a:graphic>
          <a:graphicData uri="http://schemas.openxmlformats.org/drawingml/2006/table">
            <a:tbl>
              <a:tblPr/>
              <a:tblGrid>
                <a:gridCol w="1627188"/>
                <a:gridCol w="3063875"/>
                <a:gridCol w="2397125"/>
                <a:gridCol w="1579562"/>
              </a:tblGrid>
              <a:tr h="293688">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bg1"/>
                          </a:solidFill>
                          <a:effectLst/>
                          <a:latin typeface="Arial" charset="0"/>
                          <a:ea typeface="MS PGothic" charset="-128"/>
                        </a:rPr>
                        <a:t>TABLE 16-1</a:t>
                      </a:r>
                    </a:p>
                  </a:txBody>
                  <a:tcPr horzOverflow="overflow">
                    <a:lnL w="12700" cap="flat" cmpd="sng" algn="ctr">
                      <a:solidFill>
                        <a:srgbClr val="606060"/>
                      </a:solidFill>
                      <a:prstDash val="solid"/>
                      <a:round/>
                      <a:headEnd type="none" w="med" len="med"/>
                      <a:tailEnd type="none" w="med" len="med"/>
                    </a:lnL>
                    <a:lnR>
                      <a:noFill/>
                    </a:lnR>
                    <a:lnT w="12700" cap="flat" cmpd="sng" algn="ctr">
                      <a:solidFill>
                        <a:srgbClr val="606060"/>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a:noFill/>
                    </a:lnTlToBr>
                    <a:lnBlToTr>
                      <a:noFill/>
                    </a:lnBlToTr>
                    <a:solidFill>
                      <a:srgbClr val="470F26"/>
                    </a:solidFill>
                  </a:tcPr>
                </a:tc>
                <a:tc gridSpan="3">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bg1"/>
                          </a:solidFill>
                          <a:effectLst/>
                          <a:latin typeface="Arial" charset="0"/>
                          <a:ea typeface="MS PGothic" charset="-128"/>
                        </a:rPr>
                        <a:t>Stoichiometry of Coenzyme Reduction and ATP Formation in the Aerobic Oxidation of Glucose via Glycolysis, the Pyruvate Dehydrogenase Complex Reaction, the Citric Acid Cycle, and Oxidative Phosphorylation</a:t>
                      </a:r>
                    </a:p>
                  </a:txBody>
                  <a:tcPr horzOverflow="overflow">
                    <a:lnL>
                      <a:noFill/>
                    </a:lnL>
                    <a:lnR w="12700" cap="flat" cmpd="sng" algn="ctr">
                      <a:solidFill>
                        <a:srgbClr val="606060"/>
                      </a:solid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606060"/>
                      </a:solidFill>
                      <a:prstDash val="solid"/>
                      <a:round/>
                      <a:headEnd type="none" w="med" len="med"/>
                      <a:tailEnd type="none" w="med" len="med"/>
                    </a:lnB>
                    <a:lnTlToBr>
                      <a:noFill/>
                    </a:lnTlToBr>
                    <a:lnBlToTr>
                      <a:noFill/>
                    </a:lnBlToTr>
                    <a:solidFill>
                      <a:srgbClr val="667B81"/>
                    </a:solidFill>
                  </a:tcPr>
                </a:tc>
                <a:tc hMerge="1">
                  <a:txBody>
                    <a:bodyPr/>
                    <a:lstStyle/>
                    <a:p>
                      <a:endParaRPr lang="en-US"/>
                    </a:p>
                  </a:txBody>
                  <a:tcPr/>
                </a:tc>
                <a:tc hMerge="1">
                  <a:txBody>
                    <a:bodyPr/>
                    <a:lstStyle/>
                    <a:p>
                      <a:endParaRPr lang="en-US"/>
                    </a:p>
                  </a:txBody>
                  <a:tcPr/>
                </a:tc>
              </a:tr>
              <a:tr h="285750">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charset="0"/>
                          <a:ea typeface="MS PGothic" charset="-128"/>
                        </a:rPr>
                        <a:t>Reaction</a:t>
                      </a:r>
                    </a:p>
                  </a:txBody>
                  <a:tcPr horzOverflow="overflow">
                    <a:lnL w="12700" cap="flat" cmpd="sng" algn="ctr">
                      <a:solidFill>
                        <a:srgbClr val="606060"/>
                      </a:solidFill>
                      <a:prstDash val="solid"/>
                      <a:round/>
                      <a:headEnd type="none" w="med" len="med"/>
                      <a:tailEnd type="none" w="med" len="med"/>
                    </a:lnL>
                    <a:lnR>
                      <a:noFill/>
                    </a:lnR>
                    <a:lnT w="12700" cap="flat" cmpd="sng" algn="ctr">
                      <a:solidFill>
                        <a:srgbClr val="60606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4E5E4"/>
                    </a:solid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charset="0"/>
                          <a:ea typeface="MS PGothic" charset="-128"/>
                        </a:rPr>
                        <a:t>Number of ATP or reduced coenzyme directly formed</a:t>
                      </a:r>
                      <a:endParaRPr kumimoji="0" lang="en-US" altLang="en-US" sz="1200" b="1" i="0" u="none" strike="noStrike" cap="none" normalizeH="0" baseline="30000">
                        <a:ln>
                          <a:noFill/>
                        </a:ln>
                        <a:solidFill>
                          <a:schemeClr val="tx1"/>
                        </a:solidFill>
                        <a:effectLst/>
                        <a:latin typeface="Arial" charset="0"/>
                        <a:ea typeface="MS PGothic" charset="-128"/>
                      </a:endParaRPr>
                    </a:p>
                  </a:txBody>
                  <a:tcPr horzOverflow="overflow">
                    <a:lnL>
                      <a:noFill/>
                    </a:lnL>
                    <a:lnR>
                      <a:noFill/>
                    </a:lnR>
                    <a:lnT w="12700" cap="flat" cmpd="sng" algn="ctr">
                      <a:solidFill>
                        <a:srgbClr val="60606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4E5E4"/>
                    </a:solid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charset="0"/>
                          <a:ea typeface="MS PGothic" charset="-128"/>
                        </a:rPr>
                        <a:t>Number of ATP ultimately formed</a:t>
                      </a:r>
                      <a:r>
                        <a:rPr kumimoji="0" lang="en-US" altLang="en-US" sz="1200" b="1" i="0" u="none" strike="noStrike" cap="none" normalizeH="0" baseline="30000">
                          <a:ln>
                            <a:noFill/>
                          </a:ln>
                          <a:solidFill>
                            <a:schemeClr val="tx1"/>
                          </a:solidFill>
                          <a:effectLst/>
                          <a:latin typeface="Arial" charset="0"/>
                          <a:ea typeface="MS PGothic" charset="-128"/>
                        </a:rPr>
                        <a:t>a</a:t>
                      </a:r>
                    </a:p>
                  </a:txBody>
                  <a:tcPr horzOverflow="overflow">
                    <a:lnL>
                      <a:noFill/>
                    </a:lnL>
                    <a:lnR w="12700" cap="flat" cmpd="sng" algn="ctr">
                      <a:solidFill>
                        <a:srgbClr val="606060"/>
                      </a:solidFill>
                      <a:prstDash val="solid"/>
                      <a:round/>
                      <a:headEnd type="none" w="med" len="med"/>
                      <a:tailEnd type="none" w="med" len="med"/>
                    </a:lnR>
                    <a:lnT w="12700" cap="flat" cmpd="sng" algn="ctr">
                      <a:solidFill>
                        <a:srgbClr val="60606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4E5E4"/>
                    </a:solid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Glucose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glucose 6-phosphate</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–1 ATP</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–1</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Fructose 6-phosphate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fructose 1,6-bisphosphate</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–1 ATP</a:t>
                      </a: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–1</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Glyceraldehyde 3-phosphate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2 1,3-bisphosphoglycerate</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NADH</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3 or 5</a:t>
                      </a:r>
                      <a:r>
                        <a:rPr kumimoji="0" lang="en-US" altLang="en-US" sz="1200" b="0" i="0" u="none" strike="noStrike" cap="none" normalizeH="0" baseline="30000">
                          <a:ln>
                            <a:noFill/>
                          </a:ln>
                          <a:solidFill>
                            <a:srgbClr val="000000"/>
                          </a:solidFill>
                          <a:effectLst/>
                          <a:latin typeface="Arial" charset="0"/>
                          <a:ea typeface="MS PGothic" charset="-128"/>
                        </a:rPr>
                        <a:t>b</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1,3-Bisphosphoglycerate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 </a:t>
                      </a:r>
                      <a:r>
                        <a:rPr kumimoji="0" lang="en-US" altLang="en-US" sz="1200" b="0" i="0" u="none" strike="noStrike" cap="none" normalizeH="0" baseline="0">
                          <a:ln>
                            <a:noFill/>
                          </a:ln>
                          <a:solidFill>
                            <a:srgbClr val="000000"/>
                          </a:solidFill>
                          <a:effectLst/>
                          <a:latin typeface="Arial" charset="0"/>
                          <a:ea typeface="MS PGothic" charset="-128"/>
                        </a:rPr>
                        <a:t>2 3-phosphoglycerate</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ATP</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Phosphoenolpyruvate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2 pyruvate</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ATP</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Pyruvate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2 acetyl-CoA</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NADH</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5</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Isocitrate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2 α-ketoglutarate</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NADH</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5</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α-Ketoglutarate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2 succinyl-CoA</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NADH</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5</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Succinyl-CoA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2 succinate</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ATP (or 2 GTP)</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Succinate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2 fumarate</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FADH</a:t>
                      </a:r>
                      <a:r>
                        <a:rPr kumimoji="0" lang="en-US" altLang="en-US" sz="1200" b="0" i="0" u="none" strike="noStrike" cap="none" normalizeH="0" baseline="-25000">
                          <a:ln>
                            <a:noFill/>
                          </a:ln>
                          <a:solidFill>
                            <a:srgbClr val="000000"/>
                          </a:solidFill>
                          <a:effectLst/>
                          <a:latin typeface="Arial" charset="0"/>
                          <a:ea typeface="MS PGothic" charset="-128"/>
                        </a:rPr>
                        <a:t>2</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3</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Malate </a:t>
                      </a:r>
                      <a:r>
                        <a:rPr kumimoji="0" lang="en-US" altLang="en-US" sz="1200" b="0" i="0" u="none" strike="noStrike" cap="none" normalizeH="0" baseline="0">
                          <a:ln>
                            <a:noFill/>
                          </a:ln>
                          <a:solidFill>
                            <a:srgbClr val="000000"/>
                          </a:solidFill>
                          <a:effectLst/>
                          <a:latin typeface="Arial" charset="0"/>
                          <a:ea typeface="MS PGothic" charset="-128"/>
                          <a:sym typeface="Wingdings" charset="2"/>
                        </a:rPr>
                        <a:t></a:t>
                      </a:r>
                      <a:r>
                        <a:rPr kumimoji="0" lang="en-US" altLang="en-US" sz="1200" b="0" i="0" u="none" strike="noStrike" cap="none" normalizeH="0" baseline="0">
                          <a:ln>
                            <a:noFill/>
                          </a:ln>
                          <a:solidFill>
                            <a:srgbClr val="000000"/>
                          </a:solidFill>
                          <a:effectLst/>
                          <a:latin typeface="Arial" charset="0"/>
                          <a:ea typeface="MS PGothic" charset="-128"/>
                        </a:rPr>
                        <a:t> 2 oxaloacetate</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2 NADH</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5</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963">
                <a:tc gridSpan="2">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    Total</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Arial" charset="0"/>
                        <a:ea typeface="MS PGothic" charset="-128"/>
                      </a:endParaRP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charset="0"/>
                          <a:ea typeface="MS PGothic" charset="-128"/>
                        </a:rPr>
                        <a:t>30-32</a:t>
                      </a: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23888">
                <a:tc gridSpan="4">
                  <a:txBody>
                    <a:bodyPr/>
                    <a:lstStyle>
                      <a:lvl1pPr defTabSz="457200">
                        <a:spcBef>
                          <a:spcPct val="20000"/>
                        </a:spcBef>
                        <a:defRPr sz="2800">
                          <a:solidFill>
                            <a:schemeClr val="tx1"/>
                          </a:solidFill>
                          <a:latin typeface="Calibri" charset="0"/>
                          <a:ea typeface="MS PGothic" charset="-128"/>
                          <a:cs typeface="Calibri" charset="0"/>
                        </a:defRPr>
                      </a:lvl1pPr>
                      <a:lvl2pPr marL="742950" indent="-285750" defTabSz="457200">
                        <a:spcBef>
                          <a:spcPct val="20000"/>
                        </a:spcBef>
                        <a:defRPr sz="2400">
                          <a:solidFill>
                            <a:schemeClr val="tx1"/>
                          </a:solidFill>
                          <a:latin typeface="Calibri" charset="0"/>
                          <a:ea typeface="MS PGothic" charset="-128"/>
                          <a:cs typeface="Calibri" charset="0"/>
                        </a:defRPr>
                      </a:lvl2pPr>
                      <a:lvl3pPr marL="1143000" indent="-228600" defTabSz="457200">
                        <a:spcBef>
                          <a:spcPct val="20000"/>
                        </a:spcBef>
                        <a:defRPr sz="2000">
                          <a:solidFill>
                            <a:schemeClr val="tx1"/>
                          </a:solidFill>
                          <a:latin typeface="Calibri" charset="0"/>
                          <a:ea typeface="MS PGothic" charset="-128"/>
                          <a:cs typeface="Calibri" charset="0"/>
                        </a:defRPr>
                      </a:lvl3pPr>
                      <a:lvl4pPr marL="1600200" indent="-228600" defTabSz="457200">
                        <a:spcBef>
                          <a:spcPct val="20000"/>
                        </a:spcBef>
                        <a:defRPr>
                          <a:solidFill>
                            <a:schemeClr val="tx1"/>
                          </a:solidFill>
                          <a:latin typeface="Calibri" charset="0"/>
                          <a:ea typeface="MS PGothic" charset="-128"/>
                          <a:cs typeface="Calibri" charset="0"/>
                        </a:defRPr>
                      </a:lvl4pPr>
                      <a:lvl5pPr marL="2057400" indent="-228600" defTabSz="457200">
                        <a:spcBef>
                          <a:spcPct val="20000"/>
                        </a:spcBef>
                        <a:defRPr>
                          <a:solidFill>
                            <a:schemeClr val="tx1"/>
                          </a:solidFill>
                          <a:latin typeface="Calibri" charset="0"/>
                          <a:ea typeface="MS PGothic" charset="-128"/>
                          <a:cs typeface="Calibri" charset="0"/>
                        </a:defRPr>
                      </a:lvl5pPr>
                      <a:lvl6pPr marL="25146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6pPr>
                      <a:lvl7pPr marL="29718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7pPr>
                      <a:lvl8pPr marL="34290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8pPr>
                      <a:lvl9pPr marL="3886200" indent="-228600" defTabSz="457200" eaLnBrk="0" fontAlgn="base" hangingPunct="0">
                        <a:spcBef>
                          <a:spcPct val="20000"/>
                        </a:spcBef>
                        <a:spcAft>
                          <a:spcPct val="0"/>
                        </a:spcAft>
                        <a:defRPr>
                          <a:solidFill>
                            <a:schemeClr val="tx1"/>
                          </a:solidFill>
                          <a:latin typeface="Calibri" charset="0"/>
                          <a:ea typeface="MS PGothic" charset="-128"/>
                          <a:cs typeface="Calibri"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30000">
                          <a:ln>
                            <a:noFill/>
                          </a:ln>
                          <a:solidFill>
                            <a:srgbClr val="000000"/>
                          </a:solidFill>
                          <a:effectLst/>
                          <a:latin typeface="Arial" charset="0"/>
                          <a:ea typeface="MS PGothic" charset="-128"/>
                        </a:rPr>
                        <a:t>a</a:t>
                      </a:r>
                      <a:r>
                        <a:rPr kumimoji="0" lang="en-US" altLang="en-US" sz="1200" b="0" i="0" u="none" strike="noStrike" cap="none" normalizeH="0" baseline="0">
                          <a:ln>
                            <a:noFill/>
                          </a:ln>
                          <a:solidFill>
                            <a:srgbClr val="000000"/>
                          </a:solidFill>
                          <a:effectLst/>
                          <a:latin typeface="Arial" charset="0"/>
                          <a:ea typeface="MS PGothic" charset="-128"/>
                        </a:rPr>
                        <a:t>This is calculated as 2.5 ATP per NADH and 1.5 ATP per FADH</a:t>
                      </a:r>
                      <a:r>
                        <a:rPr kumimoji="0" lang="en-US" altLang="en-US" sz="1200" b="0" i="0" u="none" strike="noStrike" cap="none" normalizeH="0" baseline="-25000">
                          <a:ln>
                            <a:noFill/>
                          </a:ln>
                          <a:solidFill>
                            <a:srgbClr val="000000"/>
                          </a:solidFill>
                          <a:effectLst/>
                          <a:latin typeface="Arial" charset="0"/>
                          <a:ea typeface="MS PGothic" charset="-128"/>
                        </a:rPr>
                        <a:t>2</a:t>
                      </a:r>
                      <a:r>
                        <a:rPr kumimoji="0" lang="en-US" altLang="en-US" sz="1200" b="0" i="0" u="none" strike="noStrike" cap="none" normalizeH="0" baseline="0">
                          <a:ln>
                            <a:noFill/>
                          </a:ln>
                          <a:solidFill>
                            <a:srgbClr val="000000"/>
                          </a:solidFill>
                          <a:effectLst/>
                          <a:latin typeface="Arial" charset="0"/>
                          <a:ea typeface="MS PGothic" charset="-128"/>
                        </a:rPr>
                        <a:t>. A negative value indicates consumption.</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30000">
                          <a:ln>
                            <a:noFill/>
                          </a:ln>
                          <a:solidFill>
                            <a:srgbClr val="000000"/>
                          </a:solidFill>
                          <a:effectLst/>
                          <a:latin typeface="Arial" charset="0"/>
                          <a:ea typeface="MS PGothic" charset="-128"/>
                        </a:rPr>
                        <a:t>b</a:t>
                      </a:r>
                      <a:r>
                        <a:rPr kumimoji="0" lang="en-US" altLang="en-US" sz="1200" b="0" i="0" u="none" strike="noStrike" cap="none" normalizeH="0" baseline="0">
                          <a:ln>
                            <a:noFill/>
                          </a:ln>
                          <a:solidFill>
                            <a:srgbClr val="000000"/>
                          </a:solidFill>
                          <a:effectLst/>
                          <a:latin typeface="Arial" charset="0"/>
                          <a:ea typeface="MS PGothic" charset="-128"/>
                        </a:rPr>
                        <a:t>This number is either 3 or 5, depending on the mechanism used to shuttle NADH equivalents from the cytosol to the mitochondrial matrix; see Figures 19-30 and 19-31.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42806632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CAC Intermediates Are Amphibolic</a:t>
            </a:r>
          </a:p>
        </p:txBody>
      </p:sp>
      <p:sp>
        <p:nvSpPr>
          <p:cNvPr id="49155"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9156" name="Picture 4" descr="An image depicting the role of the citric acid cycle in anabolism.&#10;The inner part of this image is a circle, made up of blue arrows. It also has blue boxes on the outside of the image forming almost a complete circle. In the middle of the these arrows, it states, &quot;Citric acid cycle.&quot; At the top of the image, pyrivate points down to acetyl-CoA which points down and joins an arrow in the inner circle, pointing to citrate. Citrate has a blue arrow pointing to fatty acids, sterols in an outside blue box. Citrate then has two blue arrows pointing to alpha-ketoglutarate in the inner circle. Alpha-ketoglutarate points right to glutamate in the outside blue boxes. Glutamate points down to purines, and up to glutamine, proline, and arginine. In the inner circle, alpha-ketoglutarate points to succinyl-CoA, which points to porphrins, heme in the outside blue box. Succinyl-CoA has three small arrows pointing to malate in the inner circle. Malate has a red arrow pointing to it from pyruvate. This arrow is identified as malic enzyme (in blue). Malte points up to oxaloacetate to complete the inner circle. Oxaloacetate points down and left to a blue box, where aspartate and asparagine point down to pyrimidines. Oxaloacetate also has a blueThe inner part of this image is a circle, made up of blue arrows. It also has blue boxes on the outside of the image forming almost a complete circle. In the middle of these arrows, it states, &quot;Citric acid cycle.&quot; At the top of the image, pyruvate points down to acetyl-CoA which points down and joins an arrow in the inner circle, pointing to citrate. Citrate has a blue arrow pointing to fatty acids, sterols in an outside blue box. Citrate then has two blue arrows pointing to alpha-ketoglutarate in the inner circle. Alpha-ketoglutarate points right to glutamate in the outside blue boxes. Glutamate points down to purines, and up to glutamine, proline, and arginine. In the inner circle, alpha-ketoglutarate points to succinyl-CoA, which points to porphrins, heme in the outside blue box. Succinyl-CoA has three small arrows pointing to malate in the inner circle. Malate has a red arrow pointing to it from pyruvate. This arrow is identified as malic enzyme (in blue). Malate points up to oxaloacetate to complete the inner circle. Oxaloacetate points down and left to a blue box, where aspartate and asparagine point down to pyrimidines. Oxaloacetate also has a blue arrow pointing to phosphoenolpyruvate (PEP), which points back to it with a red arrow. These reversible arrows also have a curved arrow at the top, labeled PEP carboxykinase (in blue). There is also a red arrow, labeled pyruvate carboxylase, pointing from pyruvate to oxaloacetate. On the outside left, PEP points up to glucose in a blue box, and down to serine, glycine, cysteine, phenylalanine, tyrosine, and tryptophan in a blue box. arrow pointing to phosphoenolpyruvate (PEP), which points back to it with a red arrow. These reversible arrows also have a curved arrow at the top, labeled PEP carboxykinase (in blue). There is also a red arrow, labeled pryrivate carboxylase, pointing from pyruvate to oxaloacetate. On the outside left, PEP points up to glucose in a blue box, and down to serine, glycine, cysteine, phenylalanine, tyrosine, and tryptophan in a blue box."/>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3775" y="838200"/>
            <a:ext cx="72358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107408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685800"/>
          </a:xfrm>
        </p:spPr>
        <p:txBody>
          <a:bodyPr>
            <a:normAutofit fontScale="90000"/>
          </a:bodyPr>
          <a:lstStyle/>
          <a:p>
            <a:pPr eaLnBrk="1" hangingPunct="1"/>
            <a:r>
              <a:rPr lang="en-US" altLang="en-US" b="1" dirty="0" err="1">
                <a:latin typeface="Calibri" charset="0"/>
                <a:ea typeface="MS PGothic" charset="-128"/>
                <a:cs typeface="Calibri" charset="0"/>
              </a:rPr>
              <a:t>Anaplerotic</a:t>
            </a:r>
            <a:r>
              <a:rPr lang="en-US" altLang="en-US" dirty="0">
                <a:latin typeface="Calibri" charset="0"/>
                <a:ea typeface="MS PGothic" charset="-128"/>
                <a:cs typeface="Calibri" charset="0"/>
              </a:rPr>
              <a:t> Reactions</a:t>
            </a:r>
          </a:p>
        </p:txBody>
      </p:sp>
      <p:sp>
        <p:nvSpPr>
          <p:cNvPr id="50179" name="Content Placeholder 1"/>
          <p:cNvSpPr>
            <a:spLocks noGrp="1"/>
          </p:cNvSpPr>
          <p:nvPr>
            <p:ph idx="1"/>
          </p:nvPr>
        </p:nvSpPr>
        <p:spPr>
          <a:xfrm>
            <a:off x="441325" y="838200"/>
            <a:ext cx="8229600" cy="4572000"/>
          </a:xfrm>
        </p:spPr>
        <p:txBody>
          <a:bodyPr/>
          <a:lstStyle/>
          <a:p>
            <a:r>
              <a:rPr lang="en-US" altLang="en-US" sz="2800" dirty="0">
                <a:latin typeface="Calibri" charset="0"/>
                <a:ea typeface="MS PGothic" charset="-128"/>
                <a:cs typeface="Calibri" charset="0"/>
              </a:rPr>
              <a:t>Intermediates in the citric acid cycle can be used in biosynthetic pathways (removed from cycle).</a:t>
            </a:r>
          </a:p>
          <a:p>
            <a:r>
              <a:rPr lang="en-US" altLang="en-US" sz="2800" dirty="0">
                <a:latin typeface="Calibri" charset="0"/>
                <a:ea typeface="MS PGothic" charset="-128"/>
                <a:cs typeface="Calibri" charset="0"/>
              </a:rPr>
              <a:t>Must </a:t>
            </a:r>
            <a:r>
              <a:rPr lang="en-US" altLang="en-US" sz="2800" dirty="0">
                <a:solidFill>
                  <a:srgbClr val="0000FF"/>
                </a:solidFill>
                <a:latin typeface="Calibri" charset="0"/>
                <a:ea typeface="MS PGothic" charset="-128"/>
                <a:cs typeface="Calibri" charset="0"/>
              </a:rPr>
              <a:t>replenish the intermediates </a:t>
            </a:r>
            <a:r>
              <a:rPr lang="en-US" altLang="en-US" sz="2800" dirty="0">
                <a:latin typeface="Calibri" charset="0"/>
                <a:ea typeface="MS PGothic" charset="-128"/>
                <a:cs typeface="Calibri" charset="0"/>
              </a:rPr>
              <a:t>in order for the cycle and central metabolic pathway to continue</a:t>
            </a:r>
          </a:p>
          <a:p>
            <a:r>
              <a:rPr lang="en-US" altLang="en-US" sz="2800" dirty="0">
                <a:latin typeface="Calibri" charset="0"/>
                <a:ea typeface="MS PGothic" charset="-128"/>
                <a:cs typeface="Calibri" charset="0"/>
              </a:rPr>
              <a:t>4-carbon intermediates are formed by carboxylation of 3-carbon precursors.</a:t>
            </a:r>
          </a:p>
        </p:txBody>
      </p:sp>
      <p:sp>
        <p:nvSpPr>
          <p:cNvPr id="50180"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0181" name="Picture 5" descr="Table 16-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757613"/>
            <a:ext cx="8534400" cy="287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356003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txBox="1">
            <a:spLocks noChangeArrowheads="1"/>
          </p:cNvSpPr>
          <p:nvPr/>
        </p:nvSpPr>
        <p:spPr bwMode="auto">
          <a:xfrm>
            <a:off x="9525" y="4763"/>
            <a:ext cx="91344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Regulation of the Citric Acid Cycle</a:t>
            </a:r>
          </a:p>
        </p:txBody>
      </p:sp>
      <p:sp>
        <p:nvSpPr>
          <p:cNvPr id="53251"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3252" name="Picture 4" descr="An image showing the gulation of metabolite flow from the PDH complex through the citric acid cycle in mammals.&#10;This image is mostly a cirlce of blue arrows idntifying the citric acid cycle. It begins at the top with pyruvate which points down to acetyl-CoA. This arrow is identified as pyruvate dehydrogenase complex (in blue). To the right of the arrow is a red X in a circle with ATP, acetyl-CoA, NADH, fatty acids. Below this is a green rectangle in a circle with AMP, CoA, NAD+, Ca2+. Acetyl-CoA points down and joins the circle going right. This arrow points to citrate. On the top outside is a red X in a circle with NADH, succinyl-CoA, citrate, ATP, and a green triangle in a circle with ADP. Citrate then points to isocitrate, which points to alpha-ketoglutarate. This arrow is identified as isocitrate dehydrogenase (in blue). To the right and outside of the circle is a red X in a circle with ATP and a green triangle in a circle with Ca2+, ADP. There is a red arrown from this blue arrow pointing inside to NADH in an orange oval. Alpha-ketoglutarate then points to succinyl-CoA. This arrow is identified as alpha-ketoglutarate dehydrogenase complex (in blue). On the outside is a red X in a circle with succinyl-CoA, NADH and a green triangle in a circle with Ca2+. A red arrow points to NADH in an orange oval on th inside. Succinyl-CoA has a blue arrow going around, where another blue arrow points down and away from the circle to GTP (ATP) in an orange circle. Just after this another blue arrow continues and is identified as succinate dehydrogenase (in blue). This arrow also has a red arrow pointing to FADH2 in an orange circle. A new arrow starts and points to malate. Malate points to oxaloacetate. this arrow is identified as malate dehydrogenase (in blue), and has a red arrow pointing from it to NADH in an orange oval. Oxaloacetate the continues up and arounf to citrate, where the process begins again.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936625"/>
            <a:ext cx="457835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82907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9525" y="4763"/>
            <a:ext cx="91344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Regulation of the Citric Acid Cycle</a:t>
            </a:r>
          </a:p>
        </p:txBody>
      </p:sp>
      <p:sp>
        <p:nvSpPr>
          <p:cNvPr id="54275"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76" name="Content Placeholder 4"/>
          <p:cNvSpPr>
            <a:spLocks noGrp="1"/>
          </p:cNvSpPr>
          <p:nvPr>
            <p:ph idx="1"/>
          </p:nvPr>
        </p:nvSpPr>
        <p:spPr>
          <a:xfrm>
            <a:off x="431800" y="1066800"/>
            <a:ext cx="8229600" cy="4572000"/>
          </a:xfrm>
        </p:spPr>
        <p:txBody>
          <a:bodyPr>
            <a:normAutofit fontScale="92500" lnSpcReduction="10000"/>
          </a:bodyPr>
          <a:lstStyle/>
          <a:p>
            <a:r>
              <a:rPr lang="en-US" altLang="en-US" sz="2800" dirty="0">
                <a:latin typeface="Calibri" charset="0"/>
                <a:ea typeface="MS PGothic" charset="-128"/>
                <a:cs typeface="Calibri" charset="0"/>
              </a:rPr>
              <a:t>Regulated at highly thermodynamically favorable and irreversible steps</a:t>
            </a:r>
          </a:p>
          <a:p>
            <a:pPr marL="685800" lvl="1" indent="-228600"/>
            <a:r>
              <a:rPr lang="en-US" altLang="en-US" sz="2400" dirty="0">
                <a:latin typeface="Calibri" charset="0"/>
                <a:ea typeface="MS PGothic" charset="-128"/>
                <a:cs typeface="Calibri" charset="0"/>
              </a:rPr>
              <a:t>PDH, citrate synthase, IDH, and KDH</a:t>
            </a:r>
          </a:p>
          <a:p>
            <a:endParaRPr lang="en-US" altLang="en-US" sz="2800" dirty="0">
              <a:latin typeface="Calibri" charset="0"/>
              <a:ea typeface="MS PGothic" charset="-128"/>
              <a:cs typeface="Calibri" charset="0"/>
            </a:endParaRPr>
          </a:p>
          <a:p>
            <a:r>
              <a:rPr lang="en-US" altLang="en-US" sz="2800" dirty="0">
                <a:latin typeface="Calibri" charset="0"/>
                <a:ea typeface="MS PGothic" charset="-128"/>
                <a:cs typeface="Calibri" charset="0"/>
              </a:rPr>
              <a:t>General regulatory mechanism</a:t>
            </a:r>
          </a:p>
          <a:p>
            <a:pPr marL="685800" lvl="1" indent="-228600"/>
            <a:r>
              <a:rPr lang="en-US" altLang="en-US" sz="2400" dirty="0">
                <a:latin typeface="Calibri" charset="0"/>
                <a:ea typeface="MS PGothic" charset="-128"/>
                <a:cs typeface="Calibri" charset="0"/>
              </a:rPr>
              <a:t>activated by substrate availability</a:t>
            </a:r>
          </a:p>
          <a:p>
            <a:pPr marL="685800" lvl="1" indent="-228600"/>
            <a:r>
              <a:rPr lang="en-US" altLang="en-US" sz="2400" dirty="0">
                <a:latin typeface="Calibri" charset="0"/>
                <a:ea typeface="MS PGothic" charset="-128"/>
                <a:cs typeface="Calibri" charset="0"/>
              </a:rPr>
              <a:t>inhibited by product accumulation</a:t>
            </a:r>
          </a:p>
          <a:p>
            <a:pPr marL="685800" lvl="1" indent="-228600"/>
            <a:r>
              <a:rPr lang="en-US" altLang="en-US" sz="2400" dirty="0">
                <a:latin typeface="Calibri" charset="0"/>
                <a:ea typeface="MS PGothic" charset="-128"/>
                <a:cs typeface="Calibri" charset="0"/>
              </a:rPr>
              <a:t>Overall products of the pathway are </a:t>
            </a:r>
            <a:r>
              <a:rPr lang="en-US" altLang="en-US" sz="2400" dirty="0">
                <a:solidFill>
                  <a:srgbClr val="0000FF"/>
                </a:solidFill>
                <a:latin typeface="Calibri" charset="0"/>
                <a:ea typeface="MS PGothic" charset="-128"/>
                <a:cs typeface="Calibri" charset="0"/>
              </a:rPr>
              <a:t>NADH</a:t>
            </a:r>
            <a:r>
              <a:rPr lang="en-US" altLang="en-US" sz="2400" dirty="0">
                <a:latin typeface="Calibri" charset="0"/>
                <a:ea typeface="MS PGothic" charset="-128"/>
                <a:cs typeface="Calibri" charset="0"/>
              </a:rPr>
              <a:t> and </a:t>
            </a:r>
            <a:r>
              <a:rPr lang="en-US" altLang="en-US" sz="2400" dirty="0">
                <a:solidFill>
                  <a:srgbClr val="0000FF"/>
                </a:solidFill>
                <a:latin typeface="Calibri" charset="0"/>
                <a:ea typeface="MS PGothic" charset="-128"/>
                <a:cs typeface="Calibri" charset="0"/>
              </a:rPr>
              <a:t>ATP</a:t>
            </a:r>
            <a:r>
              <a:rPr lang="en-US" altLang="en-US" sz="2400" dirty="0">
                <a:latin typeface="Calibri" charset="0"/>
                <a:ea typeface="MS PGothic" charset="-128"/>
                <a:cs typeface="Calibri" charset="0"/>
              </a:rPr>
              <a:t>.</a:t>
            </a:r>
            <a:endParaRPr lang="en-US" altLang="en-US" sz="2400" dirty="0">
              <a:solidFill>
                <a:srgbClr val="0000FF"/>
              </a:solidFill>
              <a:latin typeface="Calibri" charset="0"/>
              <a:ea typeface="MS PGothic" charset="-128"/>
              <a:cs typeface="Calibri" charset="0"/>
            </a:endParaRPr>
          </a:p>
          <a:p>
            <a:pPr lvl="2"/>
            <a:r>
              <a:rPr lang="en-US" altLang="en-US" dirty="0">
                <a:latin typeface="Calibri" charset="0"/>
                <a:ea typeface="MS PGothic" charset="-128"/>
                <a:cs typeface="Calibri" charset="0"/>
              </a:rPr>
              <a:t>affect all regulated enzymes in the cycle</a:t>
            </a:r>
          </a:p>
          <a:p>
            <a:pPr lvl="2"/>
            <a:r>
              <a:rPr lang="en-US" altLang="en-US" dirty="0">
                <a:latin typeface="Calibri" charset="0"/>
                <a:ea typeface="MS PGothic" charset="-128"/>
                <a:cs typeface="Calibri" charset="0"/>
              </a:rPr>
              <a:t>inhibitors: NADH and ATP</a:t>
            </a:r>
          </a:p>
          <a:p>
            <a:pPr lvl="2"/>
            <a:r>
              <a:rPr lang="en-US" altLang="en-US" dirty="0">
                <a:latin typeface="Calibri" charset="0"/>
                <a:ea typeface="MS PGothic" charset="-128"/>
                <a:cs typeface="Calibri" charset="0"/>
              </a:rPr>
              <a:t>activators: NAD+ and AMP</a:t>
            </a:r>
          </a:p>
        </p:txBody>
      </p:sp>
    </p:spTree>
    <p:extLst>
      <p:ext uri="{BB962C8B-B14F-4D97-AF65-F5344CB8AC3E}">
        <p14:creationId xmlns:p14="http://schemas.microsoft.com/office/powerpoint/2010/main" val="651843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9525" y="4763"/>
            <a:ext cx="91344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Regulation of Pyruvate Dehydrogenase</a:t>
            </a:r>
          </a:p>
        </p:txBody>
      </p:sp>
      <p:sp>
        <p:nvSpPr>
          <p:cNvPr id="55299"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00" name="Content Placeholder 4"/>
          <p:cNvSpPr>
            <a:spLocks noGrp="1"/>
          </p:cNvSpPr>
          <p:nvPr>
            <p:ph idx="1"/>
          </p:nvPr>
        </p:nvSpPr>
        <p:spPr>
          <a:xfrm>
            <a:off x="431800" y="1066800"/>
            <a:ext cx="8229600" cy="4572000"/>
          </a:xfrm>
        </p:spPr>
        <p:txBody>
          <a:bodyPr/>
          <a:lstStyle/>
          <a:p>
            <a:r>
              <a:rPr lang="en-US" altLang="en-US" sz="2800">
                <a:latin typeface="Calibri" charset="0"/>
                <a:ea typeface="MS PGothic" charset="-128"/>
                <a:cs typeface="Calibri" charset="0"/>
              </a:rPr>
              <a:t>Also regulated by reversible phosphorylation of E1</a:t>
            </a:r>
          </a:p>
          <a:p>
            <a:pPr lvl="1"/>
            <a:r>
              <a:rPr lang="en-US" altLang="en-US" sz="2400">
                <a:latin typeface="Calibri" charset="0"/>
                <a:ea typeface="MS PGothic" charset="-128"/>
                <a:cs typeface="Calibri" charset="0"/>
              </a:rPr>
              <a:t>phosphorylation: inactive</a:t>
            </a:r>
          </a:p>
          <a:p>
            <a:pPr lvl="1"/>
            <a:r>
              <a:rPr lang="en-US" altLang="en-US" sz="2400">
                <a:latin typeface="Calibri" charset="0"/>
                <a:ea typeface="MS PGothic" charset="-128"/>
                <a:cs typeface="Calibri" charset="0"/>
              </a:rPr>
              <a:t>dephosphorylation: active</a:t>
            </a:r>
          </a:p>
          <a:p>
            <a:r>
              <a:rPr lang="en-US" altLang="en-US" sz="2800">
                <a:latin typeface="Calibri" charset="0"/>
                <a:ea typeface="MS PGothic" charset="-128"/>
                <a:cs typeface="Calibri" charset="0"/>
              </a:rPr>
              <a:t>PDH kinase and PDH phosphorylase are part of mammalian PDH complex.</a:t>
            </a:r>
          </a:p>
          <a:p>
            <a:pPr lvl="1"/>
            <a:r>
              <a:rPr lang="en-US" altLang="en-US">
                <a:latin typeface="Calibri" charset="0"/>
                <a:ea typeface="MS PGothic" charset="-128"/>
                <a:cs typeface="Calibri" charset="0"/>
              </a:rPr>
              <a:t>Kinase is activated by ATP. </a:t>
            </a:r>
          </a:p>
          <a:p>
            <a:pPr lvl="2"/>
            <a:r>
              <a:rPr lang="en-US" altLang="en-US">
                <a:latin typeface="Calibri" charset="0"/>
                <a:ea typeface="MS PGothic" charset="-128"/>
                <a:cs typeface="Calibri" charset="0"/>
              </a:rPr>
              <a:t>high ATP </a:t>
            </a:r>
            <a:r>
              <a:rPr lang="en-US" altLang="en-US">
                <a:latin typeface="Calibri" charset="0"/>
                <a:ea typeface="MS PGothic" charset="-128"/>
                <a:cs typeface="Calibri" charset="0"/>
                <a:sym typeface="Wingdings" charset="2"/>
              </a:rPr>
              <a:t> phosphorylated PDH  less acetyl-CoA</a:t>
            </a:r>
          </a:p>
          <a:p>
            <a:pPr lvl="2"/>
            <a:r>
              <a:rPr lang="en-US" altLang="en-US">
                <a:latin typeface="Calibri" charset="0"/>
                <a:ea typeface="MS PGothic" charset="-128"/>
                <a:cs typeface="Calibri" charset="0"/>
                <a:sym typeface="Wingdings" charset="2"/>
              </a:rPr>
              <a:t>low ATP  kinase is less active and phosphorylase removes phosphate from PDH  more acetyl-CoA</a:t>
            </a:r>
            <a:endParaRPr lang="en-US" altLang="en-US">
              <a:latin typeface="Calibri" charset="0"/>
              <a:ea typeface="MS PGothic" charset="-128"/>
              <a:cs typeface="Calibri" charset="0"/>
            </a:endParaRPr>
          </a:p>
        </p:txBody>
      </p:sp>
      <p:sp>
        <p:nvSpPr>
          <p:cNvPr id="55301" name="TextBox 1"/>
          <p:cNvSpPr txBox="1">
            <a:spLocks noChangeArrowheads="1"/>
          </p:cNvSpPr>
          <p:nvPr/>
        </p:nvSpPr>
        <p:spPr bwMode="auto">
          <a:xfrm>
            <a:off x="533400" y="5562600"/>
            <a:ext cx="8458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r>
              <a:rPr lang="en-US" altLang="en-US">
                <a:latin typeface="Calibri" charset="0"/>
              </a:rPr>
              <a:t>Regulation of PDH is somewhat similar to regulation of the glycogen synthase/glycogen phosphorylase complex.</a:t>
            </a:r>
          </a:p>
        </p:txBody>
      </p:sp>
    </p:spTree>
    <p:extLst>
      <p:ext uri="{BB962C8B-B14F-4D97-AF65-F5344CB8AC3E}">
        <p14:creationId xmlns:p14="http://schemas.microsoft.com/office/powerpoint/2010/main" val="252217257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txBox="1">
            <a:spLocks noChangeArrowheads="1"/>
          </p:cNvSpPr>
          <p:nvPr/>
        </p:nvSpPr>
        <p:spPr bwMode="auto">
          <a:xfrm>
            <a:off x="9525" y="4763"/>
            <a:ext cx="91344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128"/>
              </a:defRPr>
            </a:lvl1pPr>
            <a:lvl2pPr marL="742950" indent="-285750">
              <a:defRPr sz="2400">
                <a:solidFill>
                  <a:schemeClr val="tx1"/>
                </a:solidFill>
                <a:latin typeface="Times New Roman" charset="0"/>
                <a:ea typeface="MS PGothic" charset="-128"/>
              </a:defRPr>
            </a:lvl2pPr>
            <a:lvl3pPr marL="1143000" indent="-228600">
              <a:defRPr sz="2400">
                <a:solidFill>
                  <a:schemeClr val="tx1"/>
                </a:solidFill>
                <a:latin typeface="Times New Roman" charset="0"/>
                <a:ea typeface="MS PGothic" charset="-128"/>
              </a:defRPr>
            </a:lvl3pPr>
            <a:lvl4pPr marL="1600200" indent="-228600">
              <a:defRPr sz="2400">
                <a:solidFill>
                  <a:schemeClr val="tx1"/>
                </a:solidFill>
                <a:latin typeface="Times New Roman" charset="0"/>
                <a:ea typeface="MS PGothic" charset="-128"/>
              </a:defRPr>
            </a:lvl4pPr>
            <a:lvl5pPr marL="2057400" indent="-228600">
              <a:defRPr sz="2400">
                <a:solidFill>
                  <a:schemeClr val="tx1"/>
                </a:solidFill>
                <a:latin typeface="Times New Roman" charset="0"/>
                <a:ea typeface="MS PGothic" charset="-128"/>
              </a:defRPr>
            </a:lvl5pPr>
            <a:lvl6pPr marL="2514600" indent="-228600" eaLnBrk="0" fontAlgn="base" hangingPunct="0">
              <a:spcBef>
                <a:spcPct val="0"/>
              </a:spcBef>
              <a:spcAft>
                <a:spcPct val="0"/>
              </a:spcAft>
              <a:defRPr sz="2400">
                <a:solidFill>
                  <a:schemeClr val="tx1"/>
                </a:solidFill>
                <a:latin typeface="Times New Roman" charset="0"/>
                <a:ea typeface="MS PGothic" charset="-128"/>
              </a:defRPr>
            </a:lvl6pPr>
            <a:lvl7pPr marL="2971800" indent="-228600" eaLnBrk="0" fontAlgn="base" hangingPunct="0">
              <a:spcBef>
                <a:spcPct val="0"/>
              </a:spcBef>
              <a:spcAft>
                <a:spcPct val="0"/>
              </a:spcAft>
              <a:defRPr sz="2400">
                <a:solidFill>
                  <a:schemeClr val="tx1"/>
                </a:solidFill>
                <a:latin typeface="Times New Roman" charset="0"/>
                <a:ea typeface="MS PGothic" charset="-128"/>
              </a:defRPr>
            </a:lvl7pPr>
            <a:lvl8pPr marL="3429000" indent="-228600" eaLnBrk="0" fontAlgn="base" hangingPunct="0">
              <a:spcBef>
                <a:spcPct val="0"/>
              </a:spcBef>
              <a:spcAft>
                <a:spcPct val="0"/>
              </a:spcAft>
              <a:defRPr sz="2400">
                <a:solidFill>
                  <a:schemeClr val="tx1"/>
                </a:solidFill>
                <a:latin typeface="Times New Roman" charset="0"/>
                <a:ea typeface="MS PGothic" charset="-128"/>
              </a:defRPr>
            </a:lvl8pPr>
            <a:lvl9pPr marL="3886200" indent="-228600" eaLnBrk="0" fontAlgn="base" hangingPunct="0">
              <a:spcBef>
                <a:spcPct val="0"/>
              </a:spcBef>
              <a:spcAft>
                <a:spcPct val="0"/>
              </a:spcAft>
              <a:defRPr sz="2400">
                <a:solidFill>
                  <a:schemeClr val="tx1"/>
                </a:solidFill>
                <a:latin typeface="Times New Roman" charset="0"/>
                <a:ea typeface="MS PGothic" charset="-128"/>
              </a:defRPr>
            </a:lvl9pPr>
          </a:lstStyle>
          <a:p>
            <a:pPr algn="ctr" eaLnBrk="1" hangingPunct="1"/>
            <a:r>
              <a:rPr lang="en-US" altLang="en-US" sz="4000" b="1">
                <a:solidFill>
                  <a:srgbClr val="2FB0DC"/>
                </a:solidFill>
                <a:latin typeface="Calibri" charset="0"/>
              </a:rPr>
              <a:t>Additional Regulatory Mechanisms</a:t>
            </a:r>
          </a:p>
        </p:txBody>
      </p:sp>
      <p:sp>
        <p:nvSpPr>
          <p:cNvPr id="56323"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24" name="Content Placeholder 4"/>
          <p:cNvSpPr>
            <a:spLocks noGrp="1"/>
          </p:cNvSpPr>
          <p:nvPr>
            <p:ph idx="1"/>
          </p:nvPr>
        </p:nvSpPr>
        <p:spPr>
          <a:xfrm>
            <a:off x="457200" y="914400"/>
            <a:ext cx="8229600" cy="4572000"/>
          </a:xfrm>
        </p:spPr>
        <p:txBody>
          <a:bodyPr>
            <a:normAutofit fontScale="92500" lnSpcReduction="10000"/>
          </a:bodyPr>
          <a:lstStyle/>
          <a:p>
            <a:pPr>
              <a:spcBef>
                <a:spcPct val="0"/>
              </a:spcBef>
            </a:pPr>
            <a:r>
              <a:rPr lang="en-US" altLang="en-US" sz="2800">
                <a:latin typeface="Calibri" charset="0"/>
                <a:ea typeface="MS PGothic" charset="-128"/>
                <a:cs typeface="Calibri" charset="0"/>
              </a:rPr>
              <a:t>Citrate synthase is also inhibited by succinyl-CoA.</a:t>
            </a:r>
          </a:p>
          <a:p>
            <a:pPr lvl="1">
              <a:spcBef>
                <a:spcPct val="0"/>
              </a:spcBef>
            </a:pPr>
            <a:r>
              <a:rPr lang="en-US" altLang="en-US" sz="2400" i="1">
                <a:latin typeface="Calibri" charset="0"/>
                <a:ea typeface="MS PGothic" charset="-128"/>
                <a:cs typeface="Calibri" charset="0"/>
              </a:rPr>
              <a:t>α</a:t>
            </a:r>
            <a:r>
              <a:rPr lang="en-US" altLang="en-US" sz="2400">
                <a:latin typeface="Calibri" charset="0"/>
                <a:ea typeface="MS PGothic" charset="-128"/>
                <a:cs typeface="Calibri" charset="0"/>
              </a:rPr>
              <a:t>-Ketoglutarate is an important branch point for amino acid metabolism.</a:t>
            </a:r>
          </a:p>
          <a:p>
            <a:pPr lvl="1">
              <a:spcBef>
                <a:spcPct val="0"/>
              </a:spcBef>
            </a:pPr>
            <a:r>
              <a:rPr lang="en-US" altLang="en-US" sz="2400">
                <a:latin typeface="Calibri" charset="0"/>
                <a:ea typeface="MS PGothic" charset="-128"/>
                <a:cs typeface="Calibri" charset="0"/>
              </a:rPr>
              <a:t>Succinyl-CoA communicates flow at this branch point to the start of the cycle.</a:t>
            </a:r>
          </a:p>
          <a:p>
            <a:pPr>
              <a:spcBef>
                <a:spcPct val="0"/>
              </a:spcBef>
            </a:pPr>
            <a:endParaRPr lang="en-US" altLang="en-US" sz="2800">
              <a:latin typeface="Calibri" charset="0"/>
              <a:ea typeface="MS PGothic" charset="-128"/>
              <a:cs typeface="Calibri" charset="0"/>
            </a:endParaRPr>
          </a:p>
          <a:p>
            <a:pPr>
              <a:spcBef>
                <a:spcPct val="0"/>
              </a:spcBef>
            </a:pPr>
            <a:r>
              <a:rPr lang="en-US" altLang="en-US" sz="2800">
                <a:latin typeface="Calibri" charset="0"/>
                <a:ea typeface="MS PGothic" charset="-128"/>
                <a:cs typeface="Calibri" charset="0"/>
              </a:rPr>
              <a:t>Regulation of isocitrate dehydrogenase controls citrate levels.</a:t>
            </a:r>
          </a:p>
          <a:p>
            <a:pPr lvl="1">
              <a:spcBef>
                <a:spcPct val="0"/>
              </a:spcBef>
            </a:pPr>
            <a:r>
              <a:rPr lang="en-US" altLang="en-US" sz="2400">
                <a:latin typeface="Calibri" charset="0"/>
                <a:ea typeface="MS PGothic" charset="-128"/>
                <a:cs typeface="Calibri" charset="0"/>
              </a:rPr>
              <a:t>Aconitase is reversible.</a:t>
            </a:r>
          </a:p>
          <a:p>
            <a:pPr lvl="1">
              <a:spcBef>
                <a:spcPct val="0"/>
              </a:spcBef>
            </a:pPr>
            <a:r>
              <a:rPr lang="en-US" altLang="en-US" sz="2400">
                <a:latin typeface="Calibri" charset="0"/>
                <a:ea typeface="MS PGothic" charset="-128"/>
                <a:cs typeface="Calibri" charset="0"/>
              </a:rPr>
              <a:t>Inhibition of IDH leads to accumulation of isocitrate and reverses acconitase.</a:t>
            </a:r>
          </a:p>
          <a:p>
            <a:pPr lvl="1">
              <a:spcBef>
                <a:spcPct val="0"/>
              </a:spcBef>
            </a:pPr>
            <a:r>
              <a:rPr lang="en-US" altLang="en-US" sz="2400">
                <a:latin typeface="Calibri" charset="0"/>
                <a:ea typeface="MS PGothic" charset="-128"/>
                <a:cs typeface="Calibri" charset="0"/>
              </a:rPr>
              <a:t>Accumulated citrate leaves mitochondria and inhibits phosphofructokinase in glycolysis.</a:t>
            </a:r>
          </a:p>
        </p:txBody>
      </p:sp>
    </p:spTree>
    <p:extLst>
      <p:ext uri="{BB962C8B-B14F-4D97-AF65-F5344CB8AC3E}">
        <p14:creationId xmlns:p14="http://schemas.microsoft.com/office/powerpoint/2010/main" val="36652854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txBox="1">
            <a:spLocks noChangeArrowheads="1"/>
          </p:cNvSpPr>
          <p:nvPr/>
        </p:nvSpPr>
        <p:spPr bwMode="auto">
          <a:xfrm>
            <a:off x="0" y="0"/>
            <a:ext cx="899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Respiration: Stage 1</a:t>
            </a:r>
            <a:br>
              <a:rPr lang="en-US" sz="4000" b="1">
                <a:solidFill>
                  <a:srgbClr val="2FB0DC"/>
                </a:solidFill>
                <a:latin typeface="Calibri" charset="0"/>
              </a:rPr>
            </a:br>
            <a:r>
              <a:rPr lang="en-US" sz="4000" b="1">
                <a:solidFill>
                  <a:srgbClr val="2FB0DC"/>
                </a:solidFill>
                <a:latin typeface="Calibri" charset="0"/>
              </a:rPr>
              <a:t>Acetyl-CoA Production</a:t>
            </a:r>
          </a:p>
        </p:txBody>
      </p:sp>
      <p:sp>
        <p:nvSpPr>
          <p:cNvPr id="6147" name="Text Box 4"/>
          <p:cNvSpPr txBox="1">
            <a:spLocks noChangeArrowheads="1"/>
          </p:cNvSpPr>
          <p:nvPr/>
        </p:nvSpPr>
        <p:spPr bwMode="auto">
          <a:xfrm>
            <a:off x="304800" y="2811463"/>
            <a:ext cx="26463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a:r>
              <a:rPr lang="en-US" sz="2800">
                <a:latin typeface="Calibri" charset="0"/>
              </a:rPr>
              <a:t>Generates some   ATP, NADH, FADH</a:t>
            </a:r>
            <a:r>
              <a:rPr lang="en-US" sz="2800" baseline="-25000">
                <a:latin typeface="Calibri" charset="0"/>
              </a:rPr>
              <a:t>2</a:t>
            </a:r>
          </a:p>
        </p:txBody>
      </p:sp>
      <p:sp>
        <p:nvSpPr>
          <p:cNvPr id="6148"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9" name="TextBox 1"/>
          <p:cNvSpPr txBox="1">
            <a:spLocks noChangeArrowheads="1"/>
          </p:cNvSpPr>
          <p:nvPr/>
        </p:nvSpPr>
        <p:spPr bwMode="auto">
          <a:xfrm>
            <a:off x="288925" y="4805363"/>
            <a:ext cx="266223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r>
              <a:rPr lang="en-US">
                <a:latin typeface="Calibri" charset="0"/>
              </a:rPr>
              <a:t>Carbohydrates release 1/3 of total potential CO</a:t>
            </a:r>
            <a:r>
              <a:rPr lang="en-US" baseline="-25000">
                <a:latin typeface="Calibri" charset="0"/>
              </a:rPr>
              <a:t>2 </a:t>
            </a:r>
            <a:r>
              <a:rPr lang="en-US">
                <a:latin typeface="Calibri" charset="0"/>
              </a:rPr>
              <a:t>during Stage 1.</a:t>
            </a:r>
          </a:p>
        </p:txBody>
      </p:sp>
      <p:pic>
        <p:nvPicPr>
          <p:cNvPr id="6150" name="Picture 7"/>
          <p:cNvPicPr>
            <a:picLocks noChangeAspect="1" noChangeArrowheads="1"/>
          </p:cNvPicPr>
          <p:nvPr/>
        </p:nvPicPr>
        <p:blipFill>
          <a:blip r:embed="rId3">
            <a:extLst>
              <a:ext uri="{28A0092B-C50C-407E-A947-70E740481C1C}">
                <a14:useLocalDpi xmlns:a14="http://schemas.microsoft.com/office/drawing/2010/main" val="0"/>
              </a:ext>
            </a:extLst>
          </a:blip>
          <a:srcRect b="64952"/>
          <a:stretch>
            <a:fillRect/>
          </a:stretch>
        </p:blipFill>
        <p:spPr bwMode="auto">
          <a:xfrm>
            <a:off x="3200400" y="1568450"/>
            <a:ext cx="5746750" cy="414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151" name="Picture 8"/>
          <p:cNvPicPr>
            <a:picLocks noChangeAspect="1" noChangeArrowheads="1"/>
          </p:cNvPicPr>
          <p:nvPr/>
        </p:nvPicPr>
        <p:blipFill>
          <a:blip r:embed="rId3">
            <a:extLst>
              <a:ext uri="{28A0092B-C50C-407E-A947-70E740481C1C}">
                <a14:useLocalDpi xmlns:a14="http://schemas.microsoft.com/office/drawing/2010/main" val="0"/>
              </a:ext>
            </a:extLst>
          </a:blip>
          <a:srcRect t="93478" r="8604"/>
          <a:stretch>
            <a:fillRect/>
          </a:stretch>
        </p:blipFill>
        <p:spPr bwMode="auto">
          <a:xfrm>
            <a:off x="3200400" y="5735638"/>
            <a:ext cx="274320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321469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txBox="1">
            <a:spLocks noChangeArrowheads="1"/>
          </p:cNvSpPr>
          <p:nvPr/>
        </p:nvSpPr>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Respiration: Stage 2</a:t>
            </a:r>
            <a:br>
              <a:rPr lang="en-US" sz="4000" b="1">
                <a:solidFill>
                  <a:srgbClr val="2FB0DC"/>
                </a:solidFill>
                <a:latin typeface="Calibri" charset="0"/>
              </a:rPr>
            </a:br>
            <a:r>
              <a:rPr lang="en-US" sz="4000" b="1">
                <a:solidFill>
                  <a:srgbClr val="2FB0DC"/>
                </a:solidFill>
                <a:latin typeface="Calibri" charset="0"/>
              </a:rPr>
              <a:t>Acetyl-CoA Oxidation</a:t>
            </a:r>
          </a:p>
        </p:txBody>
      </p:sp>
      <p:sp>
        <p:nvSpPr>
          <p:cNvPr id="7171"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2" name="Text Box 4"/>
          <p:cNvSpPr txBox="1">
            <a:spLocks noChangeArrowheads="1"/>
          </p:cNvSpPr>
          <p:nvPr/>
        </p:nvSpPr>
        <p:spPr bwMode="auto">
          <a:xfrm>
            <a:off x="304800" y="2590800"/>
            <a:ext cx="26463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a:r>
              <a:rPr lang="en-US" sz="2800">
                <a:latin typeface="Calibri" charset="0"/>
              </a:rPr>
              <a:t>Generates more NADH, FADH</a:t>
            </a:r>
            <a:r>
              <a:rPr lang="en-US" sz="2800" baseline="-25000">
                <a:latin typeface="Calibri" charset="0"/>
              </a:rPr>
              <a:t>2</a:t>
            </a:r>
            <a:r>
              <a:rPr lang="en-US" sz="2800">
                <a:latin typeface="Calibri" charset="0"/>
              </a:rPr>
              <a:t>,</a:t>
            </a:r>
            <a:r>
              <a:rPr lang="en-US" sz="2800" baseline="-25000">
                <a:latin typeface="Calibri" charset="0"/>
              </a:rPr>
              <a:t> </a:t>
            </a:r>
            <a:r>
              <a:rPr lang="en-US" sz="2800">
                <a:latin typeface="Calibri" charset="0"/>
              </a:rPr>
              <a:t>and one GTP</a:t>
            </a:r>
            <a:endParaRPr lang="en-US" sz="2800" baseline="-25000">
              <a:latin typeface="Calibri" charset="0"/>
            </a:endParaRPr>
          </a:p>
        </p:txBody>
      </p:sp>
      <p:sp>
        <p:nvSpPr>
          <p:cNvPr id="7173" name="TextBox 1"/>
          <p:cNvSpPr txBox="1">
            <a:spLocks noChangeArrowheads="1"/>
          </p:cNvSpPr>
          <p:nvPr/>
        </p:nvSpPr>
        <p:spPr bwMode="auto">
          <a:xfrm>
            <a:off x="304800" y="4195763"/>
            <a:ext cx="29638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r>
              <a:rPr lang="en-US">
                <a:latin typeface="Calibri" charset="0"/>
              </a:rPr>
              <a:t>Remaining carbon atoms from carbohydrates, amino acids, and fatty acids are released during Stage 2.</a:t>
            </a:r>
          </a:p>
        </p:txBody>
      </p:sp>
      <p:pic>
        <p:nvPicPr>
          <p:cNvPr id="7174" name="Picture 7"/>
          <p:cNvPicPr>
            <a:picLocks noChangeAspect="1" noChangeArrowheads="1"/>
          </p:cNvPicPr>
          <p:nvPr/>
        </p:nvPicPr>
        <p:blipFill>
          <a:blip r:embed="rId3">
            <a:extLst>
              <a:ext uri="{28A0092B-C50C-407E-A947-70E740481C1C}">
                <a14:useLocalDpi xmlns:a14="http://schemas.microsoft.com/office/drawing/2010/main" val="0"/>
              </a:ext>
            </a:extLst>
          </a:blip>
          <a:srcRect t="29584" b="27888"/>
          <a:stretch>
            <a:fillRect/>
          </a:stretch>
        </p:blipFill>
        <p:spPr bwMode="auto">
          <a:xfrm>
            <a:off x="3411538" y="1676400"/>
            <a:ext cx="5103812" cy="446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7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888" y="5670550"/>
            <a:ext cx="1611312"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76" name="Picture 8"/>
          <p:cNvPicPr>
            <a:picLocks noChangeAspect="1" noChangeArrowheads="1"/>
          </p:cNvPicPr>
          <p:nvPr/>
        </p:nvPicPr>
        <p:blipFill>
          <a:blip r:embed="rId3">
            <a:extLst>
              <a:ext uri="{28A0092B-C50C-407E-A947-70E740481C1C}">
                <a14:useLocalDpi xmlns:a14="http://schemas.microsoft.com/office/drawing/2010/main" val="0"/>
              </a:ext>
            </a:extLst>
          </a:blip>
          <a:srcRect t="93478" r="8604"/>
          <a:stretch>
            <a:fillRect/>
          </a:stretch>
        </p:blipFill>
        <p:spPr bwMode="auto">
          <a:xfrm>
            <a:off x="3411538" y="6138863"/>
            <a:ext cx="2743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325" y="1447800"/>
            <a:ext cx="28860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7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0" y="1631950"/>
            <a:ext cx="7524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7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5670550"/>
            <a:ext cx="7524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5540593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txBox="1">
            <a:spLocks noChangeArrowheads="1"/>
          </p:cNvSpPr>
          <p:nvPr/>
        </p:nvSpPr>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Respiration: Stage 3</a:t>
            </a:r>
            <a:br>
              <a:rPr lang="en-US" sz="4000" b="1">
                <a:solidFill>
                  <a:srgbClr val="2FB0DC"/>
                </a:solidFill>
                <a:latin typeface="Calibri" charset="0"/>
              </a:rPr>
            </a:br>
            <a:r>
              <a:rPr lang="en-US" sz="4000" b="1">
                <a:solidFill>
                  <a:srgbClr val="2FB0DC"/>
                </a:solidFill>
                <a:latin typeface="Calibri" charset="0"/>
              </a:rPr>
              <a:t>Oxidative Phosphorylation</a:t>
            </a:r>
          </a:p>
        </p:txBody>
      </p:sp>
      <p:sp>
        <p:nvSpPr>
          <p:cNvPr id="8195" name="Rectangle 4"/>
          <p:cNvSpPr>
            <a:spLocks noChangeArrowheads="1"/>
          </p:cNvSpPr>
          <p:nvPr/>
        </p:nvSpPr>
        <p:spPr bwMode="auto">
          <a:xfrm>
            <a:off x="457200" y="3035300"/>
            <a:ext cx="18288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sz="2800">
                <a:latin typeface="Calibri" charset="0"/>
              </a:rPr>
              <a:t>Generates the vast majority of ATP during catabolism</a:t>
            </a:r>
            <a:endParaRPr lang="en-US" sz="2800" b="1">
              <a:latin typeface="Calibri" charset="0"/>
            </a:endParaRPr>
          </a:p>
          <a:p>
            <a:pPr algn="ctr">
              <a:spcBef>
                <a:spcPct val="50000"/>
              </a:spcBef>
            </a:pPr>
            <a:endParaRPr lang="en-US" sz="2800" b="1">
              <a:latin typeface="Calibri" charset="0"/>
            </a:endParaRPr>
          </a:p>
        </p:txBody>
      </p:sp>
      <p:sp>
        <p:nvSpPr>
          <p:cNvPr id="8196" name="Line 4"/>
          <p:cNvSpPr>
            <a:spLocks noChangeShapeType="1"/>
          </p:cNvSpPr>
          <p:nvPr/>
        </p:nvSpPr>
        <p:spPr bwMode="auto">
          <a:xfrm>
            <a:off x="457200" y="13716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8197" name="Picture 6"/>
          <p:cNvPicPr>
            <a:picLocks noChangeAspect="1" noChangeArrowheads="1"/>
          </p:cNvPicPr>
          <p:nvPr/>
        </p:nvPicPr>
        <p:blipFill>
          <a:blip r:embed="rId3">
            <a:extLst>
              <a:ext uri="{28A0092B-C50C-407E-A947-70E740481C1C}">
                <a14:useLocalDpi xmlns:a14="http://schemas.microsoft.com/office/drawing/2010/main" val="0"/>
              </a:ext>
            </a:extLst>
          </a:blip>
          <a:srcRect t="62585"/>
          <a:stretch>
            <a:fillRect/>
          </a:stretch>
        </p:blipFill>
        <p:spPr bwMode="auto">
          <a:xfrm>
            <a:off x="3124200" y="1752600"/>
            <a:ext cx="526415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637505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txBox="1">
            <a:spLocks noChangeArrowheads="1"/>
          </p:cNvSpPr>
          <p:nvPr/>
        </p:nvSpPr>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In Eukaryotes, Stages 2 and 3 Are Localized to the Mitochondria</a:t>
            </a:r>
          </a:p>
        </p:txBody>
      </p:sp>
      <p:sp>
        <p:nvSpPr>
          <p:cNvPr id="9219" name="Rectangle 3"/>
          <p:cNvSpPr txBox="1">
            <a:spLocks noChangeArrowheads="1"/>
          </p:cNvSpPr>
          <p:nvPr/>
        </p:nvSpPr>
        <p:spPr bwMode="auto">
          <a:xfrm>
            <a:off x="152400" y="1752600"/>
            <a:ext cx="42672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spcAft>
                <a:spcPts val="1800"/>
              </a:spcAft>
              <a:buFontTx/>
              <a:buChar char="•"/>
            </a:pPr>
            <a:r>
              <a:rPr lang="en-US" dirty="0">
                <a:latin typeface="Calibri" charset="0"/>
              </a:rPr>
              <a:t>Glycolysis occurs in the cytoplasm.</a:t>
            </a:r>
          </a:p>
          <a:p>
            <a:pPr eaLnBrk="1" hangingPunct="1">
              <a:spcAft>
                <a:spcPts val="1800"/>
              </a:spcAft>
              <a:buFontTx/>
              <a:buChar char="•"/>
            </a:pPr>
            <a:r>
              <a:rPr lang="en-US" dirty="0">
                <a:latin typeface="Calibri" charset="0"/>
              </a:rPr>
              <a:t>Citric acid cycle occurs in the mitochondrial matrix</a:t>
            </a:r>
            <a:r>
              <a:rPr lang="en-US" baseline="30000" dirty="0">
                <a:latin typeface="Calibri" charset="0"/>
                <a:cs typeface="Arial" charset="0"/>
              </a:rPr>
              <a:t>†</a:t>
            </a:r>
            <a:r>
              <a:rPr lang="en-US" dirty="0">
                <a:latin typeface="Calibri" charset="0"/>
                <a:cs typeface="Arial" charset="0"/>
              </a:rPr>
              <a:t>.</a:t>
            </a:r>
            <a:endParaRPr lang="en-US" baseline="30000" dirty="0">
              <a:latin typeface="Calibri" charset="0"/>
              <a:cs typeface="Arial" charset="0"/>
            </a:endParaRPr>
          </a:p>
          <a:p>
            <a:pPr eaLnBrk="1" hangingPunct="1">
              <a:spcAft>
                <a:spcPts val="1800"/>
              </a:spcAft>
              <a:buFontTx/>
              <a:buChar char="•"/>
            </a:pPr>
            <a:r>
              <a:rPr lang="en-US" dirty="0">
                <a:latin typeface="Calibri" charset="0"/>
                <a:cs typeface="Arial" charset="0"/>
              </a:rPr>
              <a:t>Oxidative phosphorylation occurs in the inner membrane.</a:t>
            </a:r>
          </a:p>
        </p:txBody>
      </p:sp>
      <p:sp>
        <p:nvSpPr>
          <p:cNvPr id="9220" name="Text Box 5"/>
          <p:cNvSpPr txBox="1">
            <a:spLocks noChangeArrowheads="1"/>
          </p:cNvSpPr>
          <p:nvPr/>
        </p:nvSpPr>
        <p:spPr bwMode="auto">
          <a:xfrm>
            <a:off x="304800" y="5486400"/>
            <a:ext cx="4114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0" algn="l"/>
                <a:tab pos="173038" algn="l"/>
              </a:tabLst>
              <a:defRPr sz="2400">
                <a:solidFill>
                  <a:schemeClr val="tx1"/>
                </a:solidFill>
                <a:latin typeface="Times New Roman" charset="0"/>
                <a:ea typeface="MS PGothic" charset="0"/>
                <a:cs typeface="MS PGothic" charset="0"/>
              </a:defRPr>
            </a:lvl1pPr>
            <a:lvl2pPr marL="742950" indent="-285750">
              <a:tabLst>
                <a:tab pos="0" algn="l"/>
                <a:tab pos="173038" algn="l"/>
              </a:tabLst>
              <a:defRPr sz="2400">
                <a:solidFill>
                  <a:schemeClr val="tx1"/>
                </a:solidFill>
                <a:latin typeface="Times New Roman" charset="0"/>
                <a:ea typeface="MS PGothic" charset="0"/>
                <a:cs typeface="MS PGothic" charset="0"/>
              </a:defRPr>
            </a:lvl2pPr>
            <a:lvl3pPr marL="1143000" indent="-228600">
              <a:tabLst>
                <a:tab pos="0" algn="l"/>
                <a:tab pos="173038" algn="l"/>
              </a:tabLst>
              <a:defRPr sz="2400">
                <a:solidFill>
                  <a:schemeClr val="tx1"/>
                </a:solidFill>
                <a:latin typeface="Times New Roman" charset="0"/>
                <a:ea typeface="MS PGothic" charset="0"/>
                <a:cs typeface="MS PGothic" charset="0"/>
              </a:defRPr>
            </a:lvl3pPr>
            <a:lvl4pPr marL="1600200" indent="-228600">
              <a:tabLst>
                <a:tab pos="0" algn="l"/>
                <a:tab pos="173038" algn="l"/>
              </a:tabLst>
              <a:defRPr sz="2400">
                <a:solidFill>
                  <a:schemeClr val="tx1"/>
                </a:solidFill>
                <a:latin typeface="Times New Roman" charset="0"/>
                <a:ea typeface="MS PGothic" charset="0"/>
                <a:cs typeface="MS PGothic" charset="0"/>
              </a:defRPr>
            </a:lvl4pPr>
            <a:lvl5pPr marL="2057400" indent="-228600">
              <a:tabLst>
                <a:tab pos="0" algn="l"/>
                <a:tab pos="173038" algn="l"/>
              </a:tabLst>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tabLst>
                <a:tab pos="0" algn="l"/>
                <a:tab pos="173038" algn="l"/>
              </a:tabLs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tabLst>
                <a:tab pos="0" algn="l"/>
                <a:tab pos="173038" algn="l"/>
              </a:tabLs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tabLst>
                <a:tab pos="0" algn="l"/>
                <a:tab pos="173038" algn="l"/>
              </a:tabLs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tabLst>
                <a:tab pos="0" algn="l"/>
                <a:tab pos="173038" algn="l"/>
              </a:tabLst>
              <a:defRPr sz="2400">
                <a:solidFill>
                  <a:schemeClr val="tx1"/>
                </a:solidFill>
                <a:latin typeface="Times New Roman" charset="0"/>
                <a:ea typeface="MS PGothic" charset="0"/>
                <a:cs typeface="MS PGothic" charset="0"/>
              </a:defRPr>
            </a:lvl9pPr>
          </a:lstStyle>
          <a:p>
            <a:r>
              <a:rPr lang="en-US" sz="2200" baseline="30000">
                <a:latin typeface="Calibri" charset="0"/>
              </a:rPr>
              <a:t>†</a:t>
            </a:r>
            <a:r>
              <a:rPr lang="en-US" sz="2200">
                <a:latin typeface="Calibri" charset="0"/>
              </a:rPr>
              <a:t>Except succinate dehydrogenase, which is located in the inner membrane</a:t>
            </a:r>
          </a:p>
        </p:txBody>
      </p:sp>
      <p:sp>
        <p:nvSpPr>
          <p:cNvPr id="9221" name="Line 4"/>
          <p:cNvSpPr>
            <a:spLocks noChangeShapeType="1"/>
          </p:cNvSpPr>
          <p:nvPr/>
        </p:nvSpPr>
        <p:spPr bwMode="auto">
          <a:xfrm>
            <a:off x="457200" y="14478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922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04963"/>
            <a:ext cx="4402138"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473322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txBox="1">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ctr" eaLnBrk="1" hangingPunct="1"/>
            <a:r>
              <a:rPr lang="en-US" sz="4000" b="1">
                <a:solidFill>
                  <a:srgbClr val="2FB0DC"/>
                </a:solidFill>
                <a:latin typeface="Calibri" charset="0"/>
              </a:rPr>
              <a:t>Conversion of Pyruvate to Acetyl-CoA</a:t>
            </a:r>
          </a:p>
        </p:txBody>
      </p:sp>
      <p:sp>
        <p:nvSpPr>
          <p:cNvPr id="10243" name="Content Placeholder 1"/>
          <p:cNvSpPr txBox="1">
            <a:spLocks/>
          </p:cNvSpPr>
          <p:nvPr/>
        </p:nvSpPr>
        <p:spPr bwMode="auto">
          <a:xfrm>
            <a:off x="457200" y="914400"/>
            <a:ext cx="822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MS PGothic" charset="0"/>
                <a:cs typeface="MS PGothic" charset="0"/>
              </a:defRPr>
            </a:lvl1pPr>
            <a:lvl2pPr marL="742950" indent="-285750">
              <a:defRPr sz="2400">
                <a:solidFill>
                  <a:schemeClr val="tx1"/>
                </a:solidFill>
                <a:latin typeface="Times New Roman" charset="0"/>
                <a:ea typeface="MS PGothic" charset="0"/>
                <a:cs typeface="MS PGothic" charset="0"/>
              </a:defRPr>
            </a:lvl2pPr>
            <a:lvl3pPr marL="1143000" indent="-228600">
              <a:defRPr sz="2400">
                <a:solidFill>
                  <a:schemeClr val="tx1"/>
                </a:solidFill>
                <a:latin typeface="Times New Roman" charset="0"/>
                <a:ea typeface="MS PGothic" charset="0"/>
                <a:cs typeface="MS PGothic" charset="0"/>
              </a:defRPr>
            </a:lvl3pPr>
            <a:lvl4pPr marL="1600200" indent="-228600">
              <a:defRPr sz="2400">
                <a:solidFill>
                  <a:schemeClr val="tx1"/>
                </a:solidFill>
                <a:latin typeface="Times New Roman" charset="0"/>
                <a:ea typeface="MS PGothic" charset="0"/>
                <a:cs typeface="MS PGothic" charset="0"/>
              </a:defRPr>
            </a:lvl4pPr>
            <a:lvl5pPr marL="2057400" indent="-22860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nSpc>
                <a:spcPct val="90000"/>
              </a:lnSpc>
              <a:buFontTx/>
              <a:buChar char="•"/>
            </a:pPr>
            <a:r>
              <a:rPr lang="en-US" sz="2800" dirty="0">
                <a:latin typeface="Calibri" charset="0"/>
              </a:rPr>
              <a:t>Net reaction:</a:t>
            </a:r>
          </a:p>
          <a:p>
            <a:pPr lvl="1">
              <a:lnSpc>
                <a:spcPct val="90000"/>
              </a:lnSpc>
              <a:buFontTx/>
              <a:buChar char="–"/>
            </a:pPr>
            <a:r>
              <a:rPr lang="en-US" dirty="0">
                <a:latin typeface="Calibri" charset="0"/>
              </a:rPr>
              <a:t>oxidative decarboxylation of pyruvate</a:t>
            </a:r>
          </a:p>
          <a:p>
            <a:pPr lvl="1">
              <a:lnSpc>
                <a:spcPct val="90000"/>
              </a:lnSpc>
              <a:spcAft>
                <a:spcPts val="1200"/>
              </a:spcAft>
              <a:buFontTx/>
              <a:buChar char="–"/>
            </a:pPr>
            <a:r>
              <a:rPr lang="en-US" dirty="0">
                <a:latin typeface="Calibri" charset="0"/>
              </a:rPr>
              <a:t>first carbons of glucose to be fully oxidized</a:t>
            </a:r>
          </a:p>
          <a:p>
            <a:pPr>
              <a:lnSpc>
                <a:spcPct val="90000"/>
              </a:lnSpc>
              <a:buFontTx/>
              <a:buChar char="•"/>
            </a:pPr>
            <a:r>
              <a:rPr lang="en-US" sz="2800" dirty="0">
                <a:latin typeface="Calibri" charset="0"/>
              </a:rPr>
              <a:t>Catalyzed by the pyruvate dehydrogenase complex</a:t>
            </a:r>
          </a:p>
          <a:p>
            <a:pPr lvl="1">
              <a:lnSpc>
                <a:spcPct val="90000"/>
              </a:lnSpc>
              <a:buFontTx/>
              <a:buChar char="–"/>
            </a:pPr>
            <a:r>
              <a:rPr lang="en-US" dirty="0">
                <a:latin typeface="Calibri" charset="0"/>
              </a:rPr>
              <a:t>requires 5 </a:t>
            </a:r>
            <a:r>
              <a:rPr lang="en-US" dirty="0" smtClean="0">
                <a:latin typeface="Calibri" charset="0"/>
              </a:rPr>
              <a:t>cofactors</a:t>
            </a:r>
            <a:endParaRPr lang="en-US" dirty="0">
              <a:latin typeface="Calibri" charset="0"/>
            </a:endParaRPr>
          </a:p>
          <a:p>
            <a:pPr lvl="1">
              <a:lnSpc>
                <a:spcPct val="90000"/>
              </a:lnSpc>
              <a:buClr>
                <a:schemeClr val="tx1"/>
              </a:buClr>
              <a:buFontTx/>
              <a:buChar char="–"/>
            </a:pPr>
            <a:r>
              <a:rPr lang="en-US" dirty="0">
                <a:solidFill>
                  <a:srgbClr val="0000FF"/>
                </a:solidFill>
                <a:latin typeface="Calibri" charset="0"/>
              </a:rPr>
              <a:t>TPP, </a:t>
            </a:r>
            <a:r>
              <a:rPr lang="en-US" dirty="0" err="1">
                <a:solidFill>
                  <a:srgbClr val="0000FF"/>
                </a:solidFill>
                <a:latin typeface="Calibri" charset="0"/>
              </a:rPr>
              <a:t>lipoyllysine</a:t>
            </a:r>
            <a:r>
              <a:rPr lang="en-US" dirty="0">
                <a:solidFill>
                  <a:srgbClr val="0000FF"/>
                </a:solidFill>
                <a:latin typeface="Calibri" charset="0"/>
              </a:rPr>
              <a:t>,</a:t>
            </a:r>
            <a:r>
              <a:rPr lang="en-US" dirty="0">
                <a:solidFill>
                  <a:schemeClr val="hlink"/>
                </a:solidFill>
                <a:latin typeface="Calibri" charset="0"/>
              </a:rPr>
              <a:t> </a:t>
            </a:r>
            <a:r>
              <a:rPr lang="en-US" dirty="0">
                <a:latin typeface="Calibri" charset="0"/>
              </a:rPr>
              <a:t>and</a:t>
            </a:r>
            <a:r>
              <a:rPr lang="en-US" dirty="0">
                <a:solidFill>
                  <a:schemeClr val="hlink"/>
                </a:solidFill>
                <a:latin typeface="Calibri" charset="0"/>
              </a:rPr>
              <a:t> </a:t>
            </a:r>
            <a:r>
              <a:rPr lang="en-US" dirty="0">
                <a:solidFill>
                  <a:srgbClr val="0000FF"/>
                </a:solidFill>
                <a:latin typeface="Calibri" charset="0"/>
              </a:rPr>
              <a:t>FAD</a:t>
            </a:r>
            <a:r>
              <a:rPr lang="en-US" dirty="0">
                <a:solidFill>
                  <a:schemeClr val="hlink"/>
                </a:solidFill>
                <a:latin typeface="Calibri" charset="0"/>
              </a:rPr>
              <a:t> </a:t>
            </a:r>
            <a:r>
              <a:rPr lang="en-US" dirty="0">
                <a:latin typeface="Calibri" charset="0"/>
              </a:rPr>
              <a:t>are prosthetic groups.</a:t>
            </a:r>
          </a:p>
          <a:p>
            <a:pPr lvl="1">
              <a:lnSpc>
                <a:spcPct val="90000"/>
              </a:lnSpc>
              <a:buClr>
                <a:schemeClr val="tx1"/>
              </a:buClr>
              <a:buFontTx/>
              <a:buChar char="–"/>
            </a:pPr>
            <a:r>
              <a:rPr lang="en-US" dirty="0">
                <a:solidFill>
                  <a:srgbClr val="0000FF"/>
                </a:solidFill>
                <a:latin typeface="Calibri" charset="0"/>
              </a:rPr>
              <a:t>NAD</a:t>
            </a:r>
            <a:r>
              <a:rPr lang="en-US" baseline="30000" dirty="0">
                <a:solidFill>
                  <a:srgbClr val="0000FF"/>
                </a:solidFill>
                <a:latin typeface="Calibri" charset="0"/>
              </a:rPr>
              <a:t>+</a:t>
            </a:r>
            <a:r>
              <a:rPr lang="en-US" dirty="0">
                <a:solidFill>
                  <a:srgbClr val="CC3300"/>
                </a:solidFill>
                <a:latin typeface="Calibri" charset="0"/>
              </a:rPr>
              <a:t> </a:t>
            </a:r>
            <a:r>
              <a:rPr lang="en-US" dirty="0">
                <a:latin typeface="Calibri" charset="0"/>
              </a:rPr>
              <a:t>and</a:t>
            </a:r>
            <a:r>
              <a:rPr lang="en-US" dirty="0">
                <a:solidFill>
                  <a:srgbClr val="CC3300"/>
                </a:solidFill>
                <a:latin typeface="Calibri" charset="0"/>
              </a:rPr>
              <a:t> </a:t>
            </a:r>
            <a:r>
              <a:rPr lang="en-US" dirty="0">
                <a:solidFill>
                  <a:srgbClr val="0000FF"/>
                </a:solidFill>
                <a:latin typeface="Calibri" charset="0"/>
              </a:rPr>
              <a:t>CoA-SH</a:t>
            </a:r>
            <a:r>
              <a:rPr lang="en-US" dirty="0">
                <a:latin typeface="Calibri" charset="0"/>
              </a:rPr>
              <a:t> are co-substrates.</a:t>
            </a:r>
          </a:p>
          <a:p>
            <a:pPr lvl="1">
              <a:lnSpc>
                <a:spcPct val="90000"/>
              </a:lnSpc>
              <a:buFontTx/>
              <a:buChar char="–"/>
            </a:pPr>
            <a:endParaRPr lang="en-US" dirty="0">
              <a:latin typeface="Calibri" charset="0"/>
            </a:endParaRPr>
          </a:p>
        </p:txBody>
      </p:sp>
      <p:sp>
        <p:nvSpPr>
          <p:cNvPr id="10244" name="Line 4"/>
          <p:cNvSpPr>
            <a:spLocks noChangeShapeType="1"/>
          </p:cNvSpPr>
          <p:nvPr/>
        </p:nvSpPr>
        <p:spPr bwMode="auto">
          <a:xfrm>
            <a:off x="457200" y="762000"/>
            <a:ext cx="8229600" cy="0"/>
          </a:xfrm>
          <a:prstGeom prst="line">
            <a:avLst/>
          </a:prstGeom>
          <a:noFill/>
          <a:ln w="57150" cmpd="thinThick">
            <a:solidFill>
              <a:srgbClr val="2FB0DC"/>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245" name="Picture 5" descr="An image depicting the overal reaction catalyzed by the pyruvate dehydrogenase complex.  The pyruvate chain begins at the top where C double bonds up and left to O and bonds right and up to O (all in red). C also bonds down to C (not in red), which bonds down to CH3 and double bonds right to O. To the right is an arrow pointing to the acetyl-CoA chain. Below the arrow, in blue, it states, &quot;pyruvate dehydrogenase complex (E1 + E2 + E3).&quot; On top of the arrow, COa-SH points down to the arrow, NAD+ points down to the arrow. To the right of that, TPP, lipotate, and FAD are identified. A small arrow pointing from the long arrow points up to NADH. The acetyl-CoA chain starts with CO2 in a red box. Below that is the plus sign. C double bonds up and to the left to O, bonds up and to the right to S-CoA, and bonds down to CH3. Below this chain, it states, &quot;[delta]G'0 = -33.4 kj/m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643313"/>
            <a:ext cx="6172200"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627998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TotalTime>
  <Words>4533</Words>
  <Application>Microsoft Macintosh PowerPoint</Application>
  <PresentationFormat>On-screen Show (4:3)</PresentationFormat>
  <Paragraphs>355</Paragraphs>
  <Slides>48</Slides>
  <Notes>40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Office Theme</vt:lpstr>
      <vt:lpstr>Image</vt:lpstr>
      <vt:lpstr>PowerPoint Presentation</vt:lpstr>
      <vt:lpstr>CHAPTER 16:  The Citric Acid Cycle</vt:lpstr>
      <vt:lpstr>Only a Small Amount of Energy Available in Glucose Is Captured in Glycolysis</vt:lpstr>
      <vt:lpstr>Cellular Respiration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Pyruvate Dehydrogenase Complex  (PDC)</vt:lpstr>
      <vt:lpstr>PowerPoint Presentation</vt:lpstr>
      <vt:lpstr>Biological Tethers Allow Flexibility</vt:lpstr>
      <vt:lpstr>PowerPoint Presentation</vt:lpstr>
      <vt:lpstr>Sequence of Events in  Oxidative Decarboxylation of Pyruvate</vt:lpstr>
      <vt:lpstr>PowerPoint Presentation</vt:lpstr>
      <vt:lpstr>Sequence of Events in the Citric Acid Cycle </vt:lpstr>
      <vt:lpstr>PowerPoint Presentation</vt:lpstr>
      <vt:lpstr>Citrate Synthase</vt:lpstr>
      <vt:lpstr>PowerPoint Presentation</vt:lpstr>
      <vt:lpstr>Isomerization by Dehydration/Rehydration</vt:lpstr>
      <vt:lpstr>PowerPoint Presentation</vt:lpstr>
      <vt:lpstr>PowerPoint Presentation</vt:lpstr>
      <vt:lpstr>Oxidative Decarboxylation by Isocitrate Dehydrogenase</vt:lpstr>
      <vt:lpstr>PowerPoint Presentation</vt:lpstr>
      <vt:lpstr>-Ketoglutarate Dehydrogenase</vt:lpstr>
      <vt:lpstr>-Ketoglutarate Dehydrogenase</vt:lpstr>
      <vt:lpstr>PowerPoint Presentation</vt:lpstr>
      <vt:lpstr>PowerPoint Presentation</vt:lpstr>
      <vt:lpstr>-Ketoglutarate Dehydrogenase</vt:lpstr>
      <vt:lpstr>-Ketoglutarate Dehydrogenase</vt:lpstr>
      <vt:lpstr>Origin of C-Atoms in CO2</vt:lpstr>
      <vt:lpstr>Generation of GTP Through Thioester: Substrate-Level Phosphorylation by Succinyl-CoA Synthetase</vt:lpstr>
      <vt:lpstr>PowerPoint Presentation</vt:lpstr>
      <vt:lpstr>PowerPoint Presentation</vt:lpstr>
      <vt:lpstr>PowerPoint Presentation</vt:lpstr>
      <vt:lpstr>PowerPoint Presentation</vt:lpstr>
      <vt:lpstr>PowerPoint Presentation</vt:lpstr>
      <vt:lpstr>PowerPoint Presentation</vt:lpstr>
      <vt:lpstr>Net Result of the Citric Acid Cycle</vt:lpstr>
      <vt:lpstr>PowerPoint Presentation</vt:lpstr>
      <vt:lpstr>PowerPoint Presentation</vt:lpstr>
      <vt:lpstr>Anaplerotic Reactions</vt:lpstr>
      <vt:lpstr>PowerPoint Presentation</vt:lpstr>
      <vt:lpstr>PowerPoint Presentation</vt:lpstr>
      <vt:lpstr>PowerPoint Presentation</vt:lpstr>
      <vt:lpstr>PowerPoint Presentation</vt:lpstr>
    </vt:vector>
  </TitlesOfParts>
  <Company>UPenn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Huwe</dc:creator>
  <cp:lastModifiedBy>Peter Huwe</cp:lastModifiedBy>
  <cp:revision>13</cp:revision>
  <dcterms:created xsi:type="dcterms:W3CDTF">2017-09-21T15:38:03Z</dcterms:created>
  <dcterms:modified xsi:type="dcterms:W3CDTF">2018-03-15T13:02:36Z</dcterms:modified>
</cp:coreProperties>
</file>